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Lst>
  <p:sldSz cx="9144000" cy="5143500" type="screen16x9"/>
  <p:notesSz cx="6858000" cy="9144000"/>
  <p:embeddedFontLst>
    <p:embeddedFont>
      <p:font typeface="Roboto" panose="02000000000000000000" pitchFamily="2"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66"/>
    <p:restoredTop sz="94689"/>
  </p:normalViewPr>
  <p:slideViewPr>
    <p:cSldViewPr snapToGrid="0">
      <p:cViewPr varScale="1">
        <p:scale>
          <a:sx n="192" d="100"/>
          <a:sy n="192" d="100"/>
        </p:scale>
        <p:origin x="184" y="22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4.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the-guide.github.io/fe-guild-2019-pwa-code-labs/"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704e66d202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704e66d202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3"/>
              </a:rPr>
              <a:t>https://the-guide.github.io/fe-guild-2019-pwa-code-labs/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758d4f307c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758d4f307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704e66d202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704e66d202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704e66d202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704e66d202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704e66d202_0_3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704e66d202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4e66d202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4e66d202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704e66d202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704e66d202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704e66d202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704e66d202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704e66d202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704e66d202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04e66d202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04e66d202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704e66d202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704e66d20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704e66d202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704e66d20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704e66d202_0_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704e66d202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704e66d202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704e66d202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704e66d202_0_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704e66d202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75ba168c7b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75ba168c7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704e66d202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704e66d202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704e66d202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704e66d202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704e66d202_0_3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704e66d202_0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704e66d202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704e66d202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704e66d202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704e66d202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704e66d202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704e66d202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04e66d20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704e66d2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75b78e481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75b78e481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704e66d202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704e66d202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659e7a9140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659e7a9140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704e66d202_0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704e66d202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04e66d202_0_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04e66d202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704e66d202_0_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704e66d202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704e66d202_0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704e66d202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704e66d202_0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704e66d202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704e66d202_0_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704e66d202_0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704e66d202_0_2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704e66d202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04e66d202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04e66d20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704e66d202_0_2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04e66d202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704e66d202_0_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704e66d202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6de761fd6a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6de761fd6a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704e66d202_0_2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704e66d202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704e66d202_0_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704e66d202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704e66d202_0_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704e66d202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704e66d202_0_3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704e66d202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704e66d202_0_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704e66d202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659e7a9140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659e7a9140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758d4f307c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758d4f307c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659e7a9140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659e7a9140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758d4f307c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758d4f307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704e66d202_0_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704e66d202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704e66d202_0_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704e66d202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704e66d202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704e66d202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704e66d202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704e66d20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704e66d202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704e66d20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704e66d202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704e66d202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pwafire.org/developer/tools/get-manifest/"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hyperlink" Target="https://www.pwabuilder.com/" TargetMode="External"/><Relationship Id="rId4" Type="http://schemas.openxmlformats.org/officeDocument/2006/relationships/hyperlink" Target="https://app-manifest.firebaseapp.co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github.com/The-Guide/fe-guild-2019-pwa"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341233" y="1135700"/>
            <a:ext cx="8520600" cy="2052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6000" b="1">
                <a:solidFill>
                  <a:srgbClr val="980000"/>
                </a:solidFill>
              </a:rPr>
              <a:t>PWA workshop</a:t>
            </a:r>
            <a:endParaRPr sz="6000" b="1">
              <a:solidFill>
                <a:srgbClr val="980000"/>
              </a:solidFill>
            </a:endParaRPr>
          </a:p>
          <a:p>
            <a:pPr marL="0" lvl="0" indent="0" algn="ctr" rtl="0">
              <a:lnSpc>
                <a:spcPct val="115000"/>
              </a:lnSpc>
              <a:spcBef>
                <a:spcPts val="1600"/>
              </a:spcBef>
              <a:spcAft>
                <a:spcPts val="1600"/>
              </a:spcAft>
              <a:buNone/>
            </a:pPr>
            <a:r>
              <a:rPr lang="en" sz="6000" b="1">
                <a:solidFill>
                  <a:srgbClr val="980000"/>
                </a:solidFill>
              </a:rPr>
              <a:t>Part 1</a:t>
            </a:r>
            <a:endParaRPr sz="5200">
              <a:solidFill>
                <a:srgbClr val="000000"/>
              </a:solidFill>
            </a:endParaRPr>
          </a:p>
        </p:txBody>
      </p:sp>
      <p:sp>
        <p:nvSpPr>
          <p:cNvPr id="55" name="Google Shape;55;p13"/>
          <p:cNvSpPr txBox="1"/>
          <p:nvPr/>
        </p:nvSpPr>
        <p:spPr>
          <a:xfrm>
            <a:off x="311700" y="3365425"/>
            <a:ext cx="8520600" cy="79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b="1">
                <a:solidFill>
                  <a:srgbClr val="FF0000"/>
                </a:solidFill>
              </a:rPr>
              <a:t>App Manifest and Service Worker</a:t>
            </a:r>
            <a:endParaRPr sz="2800" b="1">
              <a:solidFill>
                <a:srgbClr val="FF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Exercise</a:t>
            </a:r>
            <a:endParaRPr/>
          </a:p>
        </p:txBody>
      </p:sp>
      <p:sp>
        <p:nvSpPr>
          <p:cNvPr id="118" name="Google Shape;118;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a:p>
          <a:p>
            <a:pPr marL="457200" lvl="0" indent="0" algn="l" rtl="0">
              <a:spcBef>
                <a:spcPts val="1600"/>
              </a:spcBef>
              <a:spcAft>
                <a:spcPts val="0"/>
              </a:spcAft>
              <a:buNone/>
            </a:pPr>
            <a:r>
              <a:rPr lang="en" sz="1200">
                <a:solidFill>
                  <a:schemeClr val="dk1"/>
                </a:solidFill>
              </a:rPr>
              <a:t>Now you can check that the </a:t>
            </a:r>
            <a:r>
              <a:rPr lang="en" sz="1200" i="1">
                <a:solidFill>
                  <a:schemeClr val="dk1"/>
                </a:solidFill>
              </a:rPr>
              <a:t>manifest</a:t>
            </a:r>
            <a:r>
              <a:rPr lang="en" sz="1200">
                <a:solidFill>
                  <a:schemeClr val="dk1"/>
                </a:solidFill>
              </a:rPr>
              <a:t> is enabled by opening the Chrome Developer Tools and then:</a:t>
            </a:r>
            <a:endParaRPr sz="1200">
              <a:solidFill>
                <a:schemeClr val="dk1"/>
              </a:solidFill>
            </a:endParaRPr>
          </a:p>
          <a:p>
            <a:pPr marL="914400" lvl="0" indent="0" algn="l" rtl="0">
              <a:spcBef>
                <a:spcPts val="1600"/>
              </a:spcBef>
              <a:spcAft>
                <a:spcPts val="0"/>
              </a:spcAft>
              <a:buNone/>
            </a:pPr>
            <a:r>
              <a:rPr lang="en" sz="1050">
                <a:solidFill>
                  <a:schemeClr val="dk1"/>
                </a:solidFill>
                <a:latin typeface="Roboto"/>
                <a:ea typeface="Roboto"/>
                <a:cs typeface="Roboto"/>
                <a:sym typeface="Roboto"/>
              </a:rPr>
              <a:t> </a:t>
            </a:r>
            <a:r>
              <a:rPr lang="en" b="1">
                <a:solidFill>
                  <a:srgbClr val="333333"/>
                </a:solidFill>
              </a:rPr>
              <a:t>Application</a:t>
            </a:r>
            <a:r>
              <a:rPr lang="en" sz="1050">
                <a:solidFill>
                  <a:srgbClr val="333333"/>
                </a:solidFill>
              </a:rPr>
              <a:t> ==&gt; </a:t>
            </a:r>
            <a:r>
              <a:rPr lang="en" b="1">
                <a:solidFill>
                  <a:srgbClr val="333333"/>
                </a:solidFill>
              </a:rPr>
              <a:t>Manifest</a:t>
            </a:r>
            <a:endParaRPr/>
          </a:p>
          <a:p>
            <a:pPr marL="914400" lvl="0" indent="0" algn="l" rtl="0">
              <a:spcBef>
                <a:spcPts val="1600"/>
              </a:spcBef>
              <a:spcAft>
                <a:spcPts val="1600"/>
              </a:spcAft>
              <a:buNone/>
            </a:pPr>
            <a:endParaRPr b="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a:spLocks noGrp="1"/>
          </p:cNvSpPr>
          <p:nvPr>
            <p:ph type="subTitle" idx="1"/>
          </p:nvPr>
        </p:nvSpPr>
        <p:spPr>
          <a:xfrm>
            <a:off x="311700" y="295575"/>
            <a:ext cx="8520600" cy="53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100">
                <a:solidFill>
                  <a:schemeClr val="dk1"/>
                </a:solidFill>
                <a:highlight>
                  <a:srgbClr val="FFFFFF"/>
                </a:highlight>
                <a:latin typeface="Roboto"/>
                <a:ea typeface="Roboto"/>
                <a:cs typeface="Roboto"/>
                <a:sym typeface="Roboto"/>
              </a:rPr>
              <a:t>Generating the app.manifest assets</a:t>
            </a:r>
            <a:endParaRPr sz="2100">
              <a:solidFill>
                <a:schemeClr val="dk1"/>
              </a:solidFill>
              <a:highlight>
                <a:srgbClr val="FFFFFF"/>
              </a:highlight>
              <a:latin typeface="Roboto"/>
              <a:ea typeface="Roboto"/>
              <a:cs typeface="Roboto"/>
              <a:sym typeface="Roboto"/>
            </a:endParaRPr>
          </a:p>
          <a:p>
            <a:pPr marL="0" lvl="0" indent="0" algn="ctr" rtl="0">
              <a:spcBef>
                <a:spcPts val="2300"/>
              </a:spcBef>
              <a:spcAft>
                <a:spcPts val="0"/>
              </a:spcAft>
              <a:buNone/>
            </a:pPr>
            <a:endParaRPr/>
          </a:p>
        </p:txBody>
      </p:sp>
      <p:sp>
        <p:nvSpPr>
          <p:cNvPr id="124" name="Google Shape;124;p23"/>
          <p:cNvSpPr txBox="1"/>
          <p:nvPr/>
        </p:nvSpPr>
        <p:spPr>
          <a:xfrm>
            <a:off x="311700" y="1313550"/>
            <a:ext cx="7990200" cy="333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100">
                <a:solidFill>
                  <a:schemeClr val="dk1"/>
                </a:solidFill>
                <a:highlight>
                  <a:srgbClr val="FFFFFF"/>
                </a:highlight>
              </a:rPr>
              <a:t>Creating the manifest by hand is not a difficult task, but for sure it is not a fun one. You can use one of the following links to generate the manifest file:</a:t>
            </a:r>
            <a:endParaRPr sz="1100">
              <a:solidFill>
                <a:schemeClr val="dk1"/>
              </a:solidFill>
              <a:highlight>
                <a:srgbClr val="FFFFFF"/>
              </a:highlight>
            </a:endParaRPr>
          </a:p>
          <a:p>
            <a:pPr marL="914400" lvl="0" indent="-298450" algn="l" rtl="0">
              <a:lnSpc>
                <a:spcPct val="115000"/>
              </a:lnSpc>
              <a:spcBef>
                <a:spcPts val="1800"/>
              </a:spcBef>
              <a:spcAft>
                <a:spcPts val="0"/>
              </a:spcAft>
              <a:buClr>
                <a:schemeClr val="dk1"/>
              </a:buClr>
              <a:buSzPts val="1100"/>
              <a:buFont typeface="Arial"/>
              <a:buChar char="●"/>
            </a:pPr>
            <a:r>
              <a:rPr lang="en" sz="1100" u="sng">
                <a:solidFill>
                  <a:srgbClr val="0097A7"/>
                </a:solidFill>
                <a:highlight>
                  <a:srgbClr val="FFFFFF"/>
                </a:highlight>
                <a:hlinkClick r:id="rId3"/>
              </a:rPr>
              <a:t>https://pwafire.org/developer/tools/get-manifest/</a:t>
            </a:r>
            <a:endParaRPr sz="1100" u="sng">
              <a:solidFill>
                <a:srgbClr val="0097A7"/>
              </a:solidFill>
              <a:highlight>
                <a:srgbClr val="FFFFFF"/>
              </a:highlight>
            </a:endParaRPr>
          </a:p>
          <a:p>
            <a:pPr marL="914400" lvl="0" indent="-298450" algn="l" rtl="0">
              <a:lnSpc>
                <a:spcPct val="115000"/>
              </a:lnSpc>
              <a:spcBef>
                <a:spcPts val="0"/>
              </a:spcBef>
              <a:spcAft>
                <a:spcPts val="0"/>
              </a:spcAft>
              <a:buClr>
                <a:schemeClr val="dk1"/>
              </a:buClr>
              <a:buSzPts val="1100"/>
              <a:buFont typeface="Arial"/>
              <a:buChar char="●"/>
            </a:pPr>
            <a:r>
              <a:rPr lang="en" sz="1100" u="sng">
                <a:solidFill>
                  <a:srgbClr val="0097A7"/>
                </a:solidFill>
                <a:highlight>
                  <a:srgbClr val="FFFFFF"/>
                </a:highlight>
                <a:hlinkClick r:id="rId4"/>
              </a:rPr>
              <a:t>https://app-manifest.firebaseapp.com/</a:t>
            </a:r>
            <a:endParaRPr sz="1100" u="sng">
              <a:solidFill>
                <a:srgbClr val="0097A7"/>
              </a:solidFill>
              <a:highlight>
                <a:srgbClr val="FFFFFF"/>
              </a:highlight>
            </a:endParaRPr>
          </a:p>
          <a:p>
            <a:pPr marL="0" lvl="0" indent="0" algn="l" rtl="0">
              <a:lnSpc>
                <a:spcPct val="115000"/>
              </a:lnSpc>
              <a:spcBef>
                <a:spcPts val="1800"/>
              </a:spcBef>
              <a:spcAft>
                <a:spcPts val="0"/>
              </a:spcAft>
              <a:buNone/>
            </a:pPr>
            <a:endParaRPr sz="1100" u="sng">
              <a:solidFill>
                <a:srgbClr val="0097A7"/>
              </a:solidFill>
              <a:highlight>
                <a:srgbClr val="FFFFFF"/>
              </a:highlight>
            </a:endParaRPr>
          </a:p>
          <a:p>
            <a:pPr marL="914400" lvl="0" indent="-298450" algn="l" rtl="0">
              <a:lnSpc>
                <a:spcPct val="115000"/>
              </a:lnSpc>
              <a:spcBef>
                <a:spcPts val="1800"/>
              </a:spcBef>
              <a:spcAft>
                <a:spcPts val="0"/>
              </a:spcAft>
              <a:buClr>
                <a:schemeClr val="dk1"/>
              </a:buClr>
              <a:buSzPts val="1100"/>
              <a:buFont typeface="Arial"/>
              <a:buChar char="●"/>
            </a:pPr>
            <a:r>
              <a:rPr lang="en" sz="1100" i="1">
                <a:highlight>
                  <a:srgbClr val="FFFFFF"/>
                </a:highlight>
              </a:rPr>
              <a:t>Optional: </a:t>
            </a:r>
            <a:r>
              <a:rPr lang="en" sz="1100" u="sng">
                <a:solidFill>
                  <a:srgbClr val="0097A7"/>
                </a:solidFill>
                <a:highlight>
                  <a:srgbClr val="FFFFFF"/>
                </a:highlight>
                <a:hlinkClick r:id="rId5"/>
              </a:rPr>
              <a:t>https://www.pwabuilder.com/</a:t>
            </a:r>
            <a:r>
              <a:rPr lang="en" sz="1100" u="sng">
                <a:solidFill>
                  <a:srgbClr val="0097A7"/>
                </a:solidFill>
                <a:highlight>
                  <a:srgbClr val="FFFFFF"/>
                </a:highlight>
              </a:rPr>
              <a:t>   </a:t>
            </a:r>
            <a:endParaRPr sz="1100" u="sng">
              <a:solidFill>
                <a:srgbClr val="0097A7"/>
              </a:solidFill>
              <a:highlight>
                <a:srgbClr val="FFFFFF"/>
              </a:highlight>
            </a:endParaRPr>
          </a:p>
          <a:p>
            <a:pPr marL="0" lvl="0" indent="0" algn="l" rtl="0">
              <a:lnSpc>
                <a:spcPct val="115000"/>
              </a:lnSpc>
              <a:spcBef>
                <a:spcPts val="1800"/>
              </a:spcBef>
              <a:spcAft>
                <a:spcPts val="0"/>
              </a:spcAft>
              <a:buNone/>
            </a:pPr>
            <a:endParaRPr sz="1100" b="1">
              <a:highlight>
                <a:srgbClr val="FFFFFF"/>
              </a:highlight>
            </a:endParaRPr>
          </a:p>
          <a:p>
            <a:pPr marL="457200" lvl="0" indent="0" algn="l" rtl="0">
              <a:lnSpc>
                <a:spcPct val="115000"/>
              </a:lnSpc>
              <a:spcBef>
                <a:spcPts val="1800"/>
              </a:spcBef>
              <a:spcAft>
                <a:spcPts val="0"/>
              </a:spcAft>
              <a:buNone/>
            </a:pPr>
            <a:r>
              <a:rPr lang="en" b="1">
                <a:highlight>
                  <a:srgbClr val="FFFFFF"/>
                </a:highlight>
              </a:rPr>
              <a:t>Exercise: </a:t>
            </a:r>
            <a:r>
              <a:rPr lang="en">
                <a:highlight>
                  <a:srgbClr val="FFFFFF"/>
                </a:highlight>
              </a:rPr>
              <a:t>Use one of the builders to build a manifest file</a:t>
            </a:r>
            <a:endParaRPr>
              <a:highlight>
                <a:srgbClr val="FFFFFF"/>
              </a:highlight>
            </a:endParaRPr>
          </a:p>
          <a:p>
            <a:pPr marL="0" lvl="0" indent="0" algn="l" rtl="0">
              <a:lnSpc>
                <a:spcPct val="115000"/>
              </a:lnSpc>
              <a:spcBef>
                <a:spcPts val="1800"/>
              </a:spcBef>
              <a:spcAft>
                <a:spcPts val="0"/>
              </a:spcAft>
              <a:buNone/>
            </a:pPr>
            <a:endParaRPr sz="1100" b="1">
              <a:highlight>
                <a:srgbClr val="FFFFFF"/>
              </a:highlight>
              <a:latin typeface="Roboto"/>
              <a:ea typeface="Roboto"/>
              <a:cs typeface="Roboto"/>
              <a:sym typeface="Roboto"/>
            </a:endParaRPr>
          </a:p>
          <a:p>
            <a:pPr marL="0" lvl="0" indent="0" algn="l" rtl="0">
              <a:lnSpc>
                <a:spcPct val="115000"/>
              </a:lnSpc>
              <a:spcBef>
                <a:spcPts val="1800"/>
              </a:spcBef>
              <a:spcAft>
                <a:spcPts val="0"/>
              </a:spcAft>
              <a:buNone/>
            </a:pPr>
            <a:endParaRPr sz="1100" b="1">
              <a:highlight>
                <a:srgbClr val="FFFFFF"/>
              </a:highlight>
              <a:latin typeface="Roboto"/>
              <a:ea typeface="Roboto"/>
              <a:cs typeface="Roboto"/>
              <a:sym typeface="Roboto"/>
            </a:endParaRPr>
          </a:p>
          <a:p>
            <a:pPr marL="0" lvl="0" indent="0" algn="l" rtl="0">
              <a:lnSpc>
                <a:spcPct val="115000"/>
              </a:lnSpc>
              <a:spcBef>
                <a:spcPts val="1800"/>
              </a:spcBef>
              <a:spcAft>
                <a:spcPts val="0"/>
              </a:spcAft>
              <a:buNone/>
            </a:pPr>
            <a:endParaRPr sz="1100">
              <a:solidFill>
                <a:srgbClr val="0097A7"/>
              </a:solidFill>
              <a:highlight>
                <a:srgbClr val="FFFFFF"/>
              </a:highlight>
              <a:latin typeface="Roboto"/>
              <a:ea typeface="Roboto"/>
              <a:cs typeface="Roboto"/>
              <a:sym typeface="Roboto"/>
            </a:endParaRPr>
          </a:p>
          <a:p>
            <a:pPr marL="0" lvl="0" indent="0" algn="l" rtl="0">
              <a:lnSpc>
                <a:spcPct val="115000"/>
              </a:lnSpc>
              <a:spcBef>
                <a:spcPts val="1800"/>
              </a:spcBef>
              <a:spcAft>
                <a:spcPts val="0"/>
              </a:spcAft>
              <a:buNone/>
            </a:pPr>
            <a:endParaRPr sz="1100">
              <a:solidFill>
                <a:srgbClr val="0097A7"/>
              </a:solidFill>
              <a:highlight>
                <a:srgbClr val="FFFFFF"/>
              </a:highlight>
              <a:latin typeface="Roboto"/>
              <a:ea typeface="Roboto"/>
              <a:cs typeface="Roboto"/>
              <a:sym typeface="Roboto"/>
            </a:endParaRPr>
          </a:p>
          <a:p>
            <a:pPr marL="0" lvl="0" indent="0" algn="l" rtl="0">
              <a:lnSpc>
                <a:spcPct val="115000"/>
              </a:lnSpc>
              <a:spcBef>
                <a:spcPts val="1800"/>
              </a:spcBef>
              <a:spcAft>
                <a:spcPts val="0"/>
              </a:spcAft>
              <a:buNone/>
            </a:pPr>
            <a:endParaRPr sz="1100" u="sng">
              <a:solidFill>
                <a:srgbClr val="0097A7"/>
              </a:solidFill>
              <a:highlight>
                <a:srgbClr val="FFFFFF"/>
              </a:highlight>
              <a:latin typeface="Roboto"/>
              <a:ea typeface="Roboto"/>
              <a:cs typeface="Roboto"/>
              <a:sym typeface="Roboto"/>
            </a:endParaRPr>
          </a:p>
          <a:p>
            <a:pPr marL="0" lvl="0" indent="0" algn="l" rtl="0">
              <a:lnSpc>
                <a:spcPct val="115000"/>
              </a:lnSpc>
              <a:spcBef>
                <a:spcPts val="1800"/>
              </a:spcBef>
              <a:spcAft>
                <a:spcPts val="0"/>
              </a:spcAft>
              <a:buNone/>
            </a:pPr>
            <a:endParaRPr sz="1100">
              <a:solidFill>
                <a:schemeClr val="dk1"/>
              </a:solidFill>
              <a:highlight>
                <a:srgbClr val="FFFFFF"/>
              </a:highlight>
              <a:latin typeface="Roboto"/>
              <a:ea typeface="Roboto"/>
              <a:cs typeface="Roboto"/>
              <a:sym typeface="Roboto"/>
            </a:endParaRPr>
          </a:p>
          <a:p>
            <a:pPr marL="0" lvl="0" indent="0" algn="l" rtl="0">
              <a:lnSpc>
                <a:spcPct val="115000"/>
              </a:lnSpc>
              <a:spcBef>
                <a:spcPts val="1200"/>
              </a:spcBef>
              <a:spcAft>
                <a:spcPts val="0"/>
              </a:spcAft>
              <a:buNone/>
            </a:pPr>
            <a:endParaRPr sz="1100">
              <a:solidFill>
                <a:schemeClr val="dk1"/>
              </a:solidFill>
              <a:highlight>
                <a:srgbClr val="FFFFFF"/>
              </a:highlight>
              <a:latin typeface="Roboto"/>
              <a:ea typeface="Roboto"/>
              <a:cs typeface="Roboto"/>
              <a:sym typeface="Roboto"/>
            </a:endParaRPr>
          </a:p>
          <a:p>
            <a:pPr marL="0" lvl="0" indent="0" algn="l" rtl="0">
              <a:lnSpc>
                <a:spcPct val="115000"/>
              </a:lnSpc>
              <a:spcBef>
                <a:spcPts val="1200"/>
              </a:spcBef>
              <a:spcAft>
                <a:spcPts val="1200"/>
              </a:spcAft>
              <a:buClr>
                <a:schemeClr val="dk1"/>
              </a:buClr>
              <a:buSzPts val="1100"/>
              <a:buFont typeface="Arial"/>
              <a:buNone/>
            </a:pPr>
            <a:endParaRPr sz="1100">
              <a:solidFill>
                <a:schemeClr val="dk1"/>
              </a:solidFill>
              <a:highlight>
                <a:srgbClr val="FFFFFF"/>
              </a:highlight>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130" name="Google Shape;130;p2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131" name="Google Shape;131;p24"/>
          <p:cNvPicPr preferRelativeResize="0"/>
          <p:nvPr/>
        </p:nvPicPr>
        <p:blipFill>
          <a:blip r:embed="rId3">
            <a:alphaModFix/>
          </a:blip>
          <a:stretch>
            <a:fillRect/>
          </a:stretch>
        </p:blipFill>
        <p:spPr>
          <a:xfrm>
            <a:off x="827639" y="0"/>
            <a:ext cx="7488723"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5"/>
          <p:cNvSpPr txBox="1">
            <a:spLocks noGrp="1"/>
          </p:cNvSpPr>
          <p:nvPr>
            <p:ph type="subTitle" idx="1"/>
          </p:nvPr>
        </p:nvSpPr>
        <p:spPr>
          <a:xfrm>
            <a:off x="311700" y="641375"/>
            <a:ext cx="8520600" cy="43218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914400" lvl="0" indent="0" algn="l" rtl="0">
              <a:lnSpc>
                <a:spcPct val="150000"/>
              </a:lnSpc>
              <a:spcBef>
                <a:spcPts val="0"/>
              </a:spcBef>
              <a:spcAft>
                <a:spcPts val="0"/>
              </a:spcAft>
              <a:buClr>
                <a:schemeClr val="dk1"/>
              </a:buClr>
              <a:buSzPts val="1100"/>
              <a:buFont typeface="Arial"/>
              <a:buNone/>
            </a:pPr>
            <a:r>
              <a:rPr lang="en" sz="900" b="1">
                <a:solidFill>
                  <a:srgbClr val="0000FF"/>
                </a:solidFill>
                <a:highlight>
                  <a:srgbClr val="FFFFFF"/>
                </a:highlight>
                <a:latin typeface="Courier New"/>
                <a:ea typeface="Courier New"/>
                <a:cs typeface="Courier New"/>
                <a:sym typeface="Courier New"/>
              </a:rPr>
              <a:t>const</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manifest</a:t>
            </a:r>
            <a:r>
              <a:rPr lang="en" sz="900" b="1">
                <a:solidFill>
                  <a:schemeClr val="dk1"/>
                </a:solidFill>
                <a:highlight>
                  <a:srgbClr val="FFFFFF"/>
                </a:highlight>
                <a:latin typeface="Courier New"/>
                <a:ea typeface="Courier New"/>
                <a:cs typeface="Courier New"/>
                <a:sym typeface="Courier New"/>
              </a:rPr>
              <a:t> = { ... }; </a:t>
            </a:r>
            <a:endParaRPr sz="900" b="1">
              <a:solidFill>
                <a:srgbClr val="38761D"/>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rgbClr val="FF0000"/>
                </a:solidFill>
                <a:highlight>
                  <a:srgbClr val="FFFFFF"/>
                </a:highlight>
                <a:latin typeface="Courier New"/>
                <a:ea typeface="Courier New"/>
                <a:cs typeface="Courier New"/>
                <a:sym typeface="Courier New"/>
              </a:rPr>
              <a:t>// Replace { ... } with the content of the manifest.json file and remove the "start_url" and "scope” !!!</a:t>
            </a:r>
            <a:endParaRPr sz="900" b="1">
              <a:solidFill>
                <a:srgbClr val="FF000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rgbClr val="001080"/>
                </a:solidFill>
                <a:highlight>
                  <a:srgbClr val="FFFFFF"/>
                </a:highlight>
                <a:latin typeface="Courier New"/>
                <a:ea typeface="Courier New"/>
                <a:cs typeface="Courier New"/>
                <a:sym typeface="Courier New"/>
              </a:rPr>
              <a:t>window</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addEventListener</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'load'</a:t>
            </a:r>
            <a:r>
              <a:rPr lang="en" sz="900" b="1">
                <a:solidFill>
                  <a:schemeClr val="dk1"/>
                </a:solidFill>
                <a:highlight>
                  <a:srgbClr val="FFFFFF"/>
                </a:highlight>
                <a:latin typeface="Courier New"/>
                <a:ea typeface="Courier New"/>
                <a:cs typeface="Courier New"/>
                <a:sym typeface="Courier New"/>
              </a:rPr>
              <a:t>, () </a:t>
            </a:r>
            <a:r>
              <a:rPr lang="en" sz="900" b="1">
                <a:solidFill>
                  <a:srgbClr val="0000FF"/>
                </a:solidFill>
                <a:highlight>
                  <a:srgbClr val="FFFFFF"/>
                </a:highlight>
                <a:latin typeface="Courier New"/>
                <a:ea typeface="Courier New"/>
                <a:cs typeface="Courier New"/>
                <a:sym typeface="Courier New"/>
              </a:rPr>
              <a:t>=&gt;</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const</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base</a:t>
            </a:r>
            <a:r>
              <a:rPr lang="en" sz="900" b="1">
                <a:solidFill>
                  <a:schemeClr val="dk1"/>
                </a:solidFill>
                <a:highlight>
                  <a:srgbClr val="FFFFFF"/>
                </a:highlight>
                <a:latin typeface="Courier New"/>
                <a:ea typeface="Courier New"/>
                <a:cs typeface="Courier New"/>
                <a:sym typeface="Courier New"/>
              </a:rPr>
              <a:t> = </a:t>
            </a:r>
            <a:r>
              <a:rPr lang="en" sz="900" b="1">
                <a:solidFill>
                  <a:srgbClr val="001080"/>
                </a:solidFill>
                <a:highlight>
                  <a:srgbClr val="FFFFFF"/>
                </a:highlight>
                <a:latin typeface="Courier New"/>
                <a:ea typeface="Courier New"/>
                <a:cs typeface="Courier New"/>
                <a:sym typeface="Courier New"/>
              </a:rPr>
              <a:t>document</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querySelector</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'base'</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let</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baseUrl</a:t>
            </a:r>
            <a:r>
              <a:rPr lang="en" sz="900" b="1">
                <a:solidFill>
                  <a:schemeClr val="dk1"/>
                </a:solidFill>
                <a:highlight>
                  <a:srgbClr val="FFFFFF"/>
                </a:highlight>
                <a:latin typeface="Courier New"/>
                <a:ea typeface="Courier New"/>
                <a:cs typeface="Courier New"/>
                <a:sym typeface="Courier New"/>
              </a:rPr>
              <a:t> = </a:t>
            </a:r>
            <a:r>
              <a:rPr lang="en" sz="900" b="1">
                <a:solidFill>
                  <a:srgbClr val="001080"/>
                </a:solidFill>
                <a:highlight>
                  <a:srgbClr val="FFFFFF"/>
                </a:highlight>
                <a:latin typeface="Courier New"/>
                <a:ea typeface="Courier New"/>
                <a:cs typeface="Courier New"/>
                <a:sym typeface="Courier New"/>
              </a:rPr>
              <a:t>base</a:t>
            </a:r>
            <a:r>
              <a:rPr lang="en" sz="900" b="1">
                <a:solidFill>
                  <a:schemeClr val="dk1"/>
                </a:solidFill>
                <a:highlight>
                  <a:srgbClr val="FFFFFF"/>
                </a:highlight>
                <a:latin typeface="Courier New"/>
                <a:ea typeface="Courier New"/>
                <a:cs typeface="Courier New"/>
                <a:sym typeface="Courier New"/>
              </a:rPr>
              <a:t> &amp;&amp; </a:t>
            </a:r>
            <a:r>
              <a:rPr lang="en" sz="900" b="1">
                <a:solidFill>
                  <a:srgbClr val="001080"/>
                </a:solidFill>
                <a:highlight>
                  <a:srgbClr val="FFFFFF"/>
                </a:highlight>
                <a:latin typeface="Courier New"/>
                <a:ea typeface="Courier New"/>
                <a:cs typeface="Courier New"/>
                <a:sym typeface="Courier New"/>
              </a:rPr>
              <a:t>base</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href</a:t>
            </a:r>
            <a:r>
              <a:rPr lang="en" sz="900" b="1">
                <a:solidFill>
                  <a:schemeClr val="dk1"/>
                </a:solidFill>
                <a:highlight>
                  <a:srgbClr val="FFFFFF"/>
                </a:highlight>
                <a:latin typeface="Courier New"/>
                <a:ea typeface="Courier New"/>
                <a:cs typeface="Courier New"/>
                <a:sym typeface="Courier New"/>
              </a:rPr>
              <a:t> || </a:t>
            </a:r>
            <a:r>
              <a:rPr lang="en" sz="900" b="1">
                <a:solidFill>
                  <a:srgbClr val="A31515"/>
                </a:solidFill>
                <a:highlight>
                  <a:srgbClr val="FFFFFF"/>
                </a:highlight>
                <a:latin typeface="Courier New"/>
                <a:ea typeface="Courier New"/>
                <a:cs typeface="Courier New"/>
                <a:sym typeface="Courier New"/>
              </a:rPr>
              <a:t>''</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AF00DB"/>
                </a:solidFill>
                <a:highlight>
                  <a:srgbClr val="FFFFFF"/>
                </a:highlight>
                <a:latin typeface="Courier New"/>
                <a:ea typeface="Courier New"/>
                <a:cs typeface="Courier New"/>
                <a:sym typeface="Courier New"/>
              </a:rPr>
              <a:t>if</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baseUrl</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endsWith</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baseUrl</a:t>
            </a:r>
            <a:r>
              <a:rPr lang="en" sz="900" b="1">
                <a:solidFill>
                  <a:schemeClr val="dk1"/>
                </a:solidFill>
                <a:highlight>
                  <a:srgbClr val="FFFFFF"/>
                </a:highlight>
                <a:latin typeface="Courier New"/>
                <a:ea typeface="Courier New"/>
                <a:cs typeface="Courier New"/>
                <a:sym typeface="Courier New"/>
              </a:rPr>
              <a:t> = </a:t>
            </a:r>
            <a:r>
              <a:rPr lang="en" sz="900" b="1">
                <a:solidFill>
                  <a:srgbClr val="A31515"/>
                </a:solidFill>
                <a:highlight>
                  <a:srgbClr val="FFFFFF"/>
                </a:highlight>
                <a:latin typeface="Courier New"/>
                <a:ea typeface="Courier New"/>
                <a:cs typeface="Courier New"/>
                <a:sym typeface="Courier New"/>
              </a:rPr>
              <a:t>`</a:t>
            </a:r>
            <a:r>
              <a:rPr lang="en" sz="900" b="1">
                <a:solidFill>
                  <a:srgbClr val="0000FF"/>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baseUrl</a:t>
            </a:r>
            <a:r>
              <a:rPr lang="en" sz="900" b="1">
                <a:solidFill>
                  <a:srgbClr val="0000FF"/>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manifest</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'start_url'</a:t>
            </a:r>
            <a:r>
              <a:rPr lang="en" sz="900" b="1">
                <a:solidFill>
                  <a:schemeClr val="dk1"/>
                </a:solidFill>
                <a:highlight>
                  <a:srgbClr val="FFFFFF"/>
                </a:highlight>
                <a:latin typeface="Courier New"/>
                <a:ea typeface="Courier New"/>
                <a:cs typeface="Courier New"/>
                <a:sym typeface="Courier New"/>
              </a:rPr>
              <a:t>] = </a:t>
            </a:r>
            <a:r>
              <a:rPr lang="en" sz="900" b="1">
                <a:solidFill>
                  <a:srgbClr val="A31515"/>
                </a:solidFill>
                <a:highlight>
                  <a:srgbClr val="FFFFFF"/>
                </a:highlight>
                <a:latin typeface="Courier New"/>
                <a:ea typeface="Courier New"/>
                <a:cs typeface="Courier New"/>
                <a:sym typeface="Courier New"/>
              </a:rPr>
              <a:t>`</a:t>
            </a:r>
            <a:r>
              <a:rPr lang="en" sz="900" b="1">
                <a:solidFill>
                  <a:srgbClr val="0000FF"/>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baseUrl</a:t>
            </a:r>
            <a:r>
              <a:rPr lang="en" sz="900" b="1">
                <a:solidFill>
                  <a:srgbClr val="0000FF"/>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index.html`</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manifest</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icons</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forEach</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icon</a:t>
            </a: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=&gt;</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icon</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src</a:t>
            </a:r>
            <a:r>
              <a:rPr lang="en" sz="900" b="1">
                <a:solidFill>
                  <a:schemeClr val="dk1"/>
                </a:solidFill>
                <a:highlight>
                  <a:srgbClr val="FFFFFF"/>
                </a:highlight>
                <a:latin typeface="Courier New"/>
                <a:ea typeface="Courier New"/>
                <a:cs typeface="Courier New"/>
                <a:sym typeface="Courier New"/>
              </a:rPr>
              <a:t> = </a:t>
            </a:r>
            <a:r>
              <a:rPr lang="en" sz="900" b="1">
                <a:solidFill>
                  <a:srgbClr val="A31515"/>
                </a:solidFill>
                <a:highlight>
                  <a:srgbClr val="FFFFFF"/>
                </a:highlight>
                <a:latin typeface="Courier New"/>
                <a:ea typeface="Courier New"/>
                <a:cs typeface="Courier New"/>
                <a:sym typeface="Courier New"/>
              </a:rPr>
              <a:t>`</a:t>
            </a:r>
            <a:r>
              <a:rPr lang="en" sz="900" b="1">
                <a:solidFill>
                  <a:srgbClr val="0000FF"/>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baseUrl</a:t>
            </a:r>
            <a:r>
              <a:rPr lang="en" sz="900" b="1">
                <a:solidFill>
                  <a:srgbClr val="0000FF"/>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icon</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src</a:t>
            </a:r>
            <a:r>
              <a:rPr lang="en" sz="900" b="1">
                <a:solidFill>
                  <a:srgbClr val="0000FF"/>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const</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stringManifest</a:t>
            </a:r>
            <a:r>
              <a:rPr lang="en" sz="900" b="1">
                <a:solidFill>
                  <a:schemeClr val="dk1"/>
                </a:solidFill>
                <a:highlight>
                  <a:srgbClr val="FFFFFF"/>
                </a:highlight>
                <a:latin typeface="Courier New"/>
                <a:ea typeface="Courier New"/>
                <a:cs typeface="Courier New"/>
                <a:sym typeface="Courier New"/>
              </a:rPr>
              <a:t> = </a:t>
            </a:r>
            <a:r>
              <a:rPr lang="en" sz="900" b="1">
                <a:solidFill>
                  <a:srgbClr val="267F99"/>
                </a:solidFill>
                <a:highlight>
                  <a:srgbClr val="FFFFFF"/>
                </a:highlight>
                <a:latin typeface="Courier New"/>
                <a:ea typeface="Courier New"/>
                <a:cs typeface="Courier New"/>
                <a:sym typeface="Courier New"/>
              </a:rPr>
              <a:t>JSON</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stringify</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manifest</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const</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blob</a:t>
            </a:r>
            <a:r>
              <a:rPr lang="en" sz="900" b="1">
                <a:solidFill>
                  <a:schemeClr val="dk1"/>
                </a:solidFill>
                <a:highlight>
                  <a:srgbClr val="FFFFFF"/>
                </a:highlight>
                <a:latin typeface="Courier New"/>
                <a:ea typeface="Courier New"/>
                <a:cs typeface="Courier New"/>
                <a:sym typeface="Courier New"/>
              </a:rPr>
              <a:t> = </a:t>
            </a:r>
            <a:r>
              <a:rPr lang="en" sz="900" b="1">
                <a:solidFill>
                  <a:srgbClr val="0000FF"/>
                </a:solidFill>
                <a:highlight>
                  <a:srgbClr val="FFFFFF"/>
                </a:highlight>
                <a:latin typeface="Courier New"/>
                <a:ea typeface="Courier New"/>
                <a:cs typeface="Courier New"/>
                <a:sym typeface="Courier New"/>
              </a:rPr>
              <a:t>new</a:t>
            </a:r>
            <a:r>
              <a:rPr lang="en" sz="900" b="1">
                <a:solidFill>
                  <a:schemeClr val="dk1"/>
                </a:solidFill>
                <a:highlight>
                  <a:srgbClr val="FFFFFF"/>
                </a:highlight>
                <a:latin typeface="Courier New"/>
                <a:ea typeface="Courier New"/>
                <a:cs typeface="Courier New"/>
                <a:sym typeface="Courier New"/>
              </a:rPr>
              <a:t> </a:t>
            </a:r>
            <a:r>
              <a:rPr lang="en" sz="900" b="1">
                <a:solidFill>
                  <a:srgbClr val="267F99"/>
                </a:solidFill>
                <a:highlight>
                  <a:srgbClr val="FFFFFF"/>
                </a:highlight>
                <a:latin typeface="Courier New"/>
                <a:ea typeface="Courier New"/>
                <a:cs typeface="Courier New"/>
                <a:sym typeface="Courier New"/>
              </a:rPr>
              <a:t>Blob</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stringManifest</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type:</a:t>
            </a:r>
            <a:r>
              <a:rPr lang="en" sz="900" b="1">
                <a:solidFill>
                  <a:schemeClr val="dk1"/>
                </a:solidFill>
                <a:highlight>
                  <a:srgbClr val="FFFFFF"/>
                </a:highlight>
                <a:latin typeface="Courier New"/>
                <a:ea typeface="Courier New"/>
                <a:cs typeface="Courier New"/>
                <a:sym typeface="Courier New"/>
              </a:rPr>
              <a:t> </a:t>
            </a:r>
            <a:r>
              <a:rPr lang="en" sz="900" b="1">
                <a:solidFill>
                  <a:srgbClr val="A31515"/>
                </a:solidFill>
                <a:highlight>
                  <a:srgbClr val="FFFFFF"/>
                </a:highlight>
                <a:latin typeface="Courier New"/>
                <a:ea typeface="Courier New"/>
                <a:cs typeface="Courier New"/>
                <a:sym typeface="Courier New"/>
              </a:rPr>
              <a:t>'application/json'</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const</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manifestURL</a:t>
            </a:r>
            <a:r>
              <a:rPr lang="en" sz="900" b="1">
                <a:solidFill>
                  <a:schemeClr val="dk1"/>
                </a:solidFill>
                <a:highlight>
                  <a:srgbClr val="FFFFFF"/>
                </a:highlight>
                <a:latin typeface="Courier New"/>
                <a:ea typeface="Courier New"/>
                <a:cs typeface="Courier New"/>
                <a:sym typeface="Courier New"/>
              </a:rPr>
              <a:t> = </a:t>
            </a:r>
            <a:r>
              <a:rPr lang="en" sz="900" b="1">
                <a:solidFill>
                  <a:srgbClr val="001080"/>
                </a:solidFill>
                <a:highlight>
                  <a:srgbClr val="FFFFFF"/>
                </a:highlight>
                <a:latin typeface="Courier New"/>
                <a:ea typeface="Courier New"/>
                <a:cs typeface="Courier New"/>
                <a:sym typeface="Courier New"/>
              </a:rPr>
              <a:t>URL</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createObjectURL</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blob</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document</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querySelector</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'#manifestPlaceholder'</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setAttribute</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'href'</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manifestURL</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0" lvl="0" indent="0" algn="ctr" rtl="0">
              <a:spcBef>
                <a:spcPts val="0"/>
              </a:spcBef>
              <a:spcAft>
                <a:spcPts val="0"/>
              </a:spcAft>
              <a:buNone/>
            </a:pPr>
            <a:endParaRPr b="1"/>
          </a:p>
        </p:txBody>
      </p:sp>
      <p:sp>
        <p:nvSpPr>
          <p:cNvPr id="137" name="Google Shape;137;p25"/>
          <p:cNvSpPr txBox="1">
            <a:spLocks noGrp="1"/>
          </p:cNvSpPr>
          <p:nvPr>
            <p:ph type="title" idx="4294967295"/>
          </p:nvPr>
        </p:nvSpPr>
        <p:spPr>
          <a:xfrm>
            <a:off x="311700" y="6867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Add this in app.js</a:t>
            </a:r>
            <a:endParaRPr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143" name="Google Shape;143;p2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144" name="Google Shape;144;p26"/>
          <p:cNvSpPr txBox="1"/>
          <p:nvPr/>
        </p:nvSpPr>
        <p:spPr>
          <a:xfrm>
            <a:off x="659425" y="2415075"/>
            <a:ext cx="6441900" cy="7926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45" name="Google Shape;145;p26"/>
          <p:cNvPicPr preferRelativeResize="0"/>
          <p:nvPr/>
        </p:nvPicPr>
        <p:blipFill>
          <a:blip r:embed="rId3">
            <a:alphaModFix/>
          </a:blip>
          <a:stretch>
            <a:fillRect/>
          </a:stretch>
        </p:blipFill>
        <p:spPr>
          <a:xfrm>
            <a:off x="0" y="277164"/>
            <a:ext cx="9143999" cy="489397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151" name="Google Shape;151;p2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152" name="Google Shape;152;p27"/>
          <p:cNvPicPr preferRelativeResize="0"/>
          <p:nvPr/>
        </p:nvPicPr>
        <p:blipFill>
          <a:blip r:embed="rId3">
            <a:alphaModFix/>
          </a:blip>
          <a:stretch>
            <a:fillRect/>
          </a:stretch>
        </p:blipFill>
        <p:spPr>
          <a:xfrm>
            <a:off x="311700" y="2797175"/>
            <a:ext cx="7547297" cy="12119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rgbClr val="FF9900"/>
                </a:solidFill>
                <a:highlight>
                  <a:srgbClr val="FFFFFF"/>
                </a:highlight>
                <a:latin typeface="Roboto"/>
                <a:ea typeface="Roboto"/>
                <a:cs typeface="Roboto"/>
                <a:sym typeface="Roboto"/>
              </a:rPr>
              <a:t>Introduction to </a:t>
            </a:r>
            <a:endParaRPr sz="6000" b="1">
              <a:solidFill>
                <a:srgbClr val="FF9900"/>
              </a:solidFill>
              <a:highlight>
                <a:srgbClr val="FFFFFF"/>
              </a:highlight>
              <a:latin typeface="Roboto"/>
              <a:ea typeface="Roboto"/>
              <a:cs typeface="Roboto"/>
              <a:sym typeface="Roboto"/>
            </a:endParaRPr>
          </a:p>
          <a:p>
            <a:pPr marL="0" lvl="0" indent="0" algn="ctr" rtl="0">
              <a:spcBef>
                <a:spcPts val="1600"/>
              </a:spcBef>
              <a:spcAft>
                <a:spcPts val="1600"/>
              </a:spcAft>
              <a:buNone/>
            </a:pPr>
            <a:r>
              <a:rPr lang="en" sz="6000" b="1">
                <a:solidFill>
                  <a:srgbClr val="FF9900"/>
                </a:solidFill>
                <a:highlight>
                  <a:srgbClr val="FFFFFF"/>
                </a:highlight>
                <a:latin typeface="Roboto"/>
                <a:ea typeface="Roboto"/>
                <a:cs typeface="Roboto"/>
                <a:sym typeface="Roboto"/>
              </a:rPr>
              <a:t>Service Workers</a:t>
            </a:r>
            <a:endParaRPr sz="6000" b="1">
              <a:solidFill>
                <a:srgbClr val="FF99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4" name="Google Shape;164;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65" name="Google Shape;165;p29"/>
          <p:cNvPicPr preferRelativeResize="0"/>
          <p:nvPr/>
        </p:nvPicPr>
        <p:blipFill>
          <a:blip r:embed="rId3">
            <a:alphaModFix/>
          </a:blip>
          <a:stretch>
            <a:fillRect/>
          </a:stretch>
        </p:blipFill>
        <p:spPr>
          <a:xfrm>
            <a:off x="1666485" y="0"/>
            <a:ext cx="5811031"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72" name="Google Shape;172;p30"/>
          <p:cNvPicPr preferRelativeResize="0"/>
          <p:nvPr/>
        </p:nvPicPr>
        <p:blipFill>
          <a:blip r:embed="rId3">
            <a:alphaModFix/>
          </a:blip>
          <a:stretch>
            <a:fillRect/>
          </a:stretch>
        </p:blipFill>
        <p:spPr>
          <a:xfrm>
            <a:off x="0" y="361950"/>
            <a:ext cx="9144001" cy="44196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100" b="1">
                <a:highlight>
                  <a:srgbClr val="FFFFFF"/>
                </a:highlight>
              </a:rPr>
              <a:t>Service Worker Lifecycle</a:t>
            </a:r>
            <a:endParaRPr sz="2100" b="1">
              <a:highlight>
                <a:srgbClr val="FFFFFF"/>
              </a:highlight>
            </a:endParaRPr>
          </a:p>
          <a:p>
            <a:pPr marL="0" lvl="0" indent="0" algn="l" rtl="0">
              <a:spcBef>
                <a:spcPts val="2300"/>
              </a:spcBef>
              <a:spcAft>
                <a:spcPts val="0"/>
              </a:spcAft>
              <a:buNone/>
            </a:pPr>
            <a:endParaRPr/>
          </a:p>
        </p:txBody>
      </p:sp>
      <p:pic>
        <p:nvPicPr>
          <p:cNvPr id="178" name="Google Shape;178;p31"/>
          <p:cNvPicPr preferRelativeResize="0"/>
          <p:nvPr/>
        </p:nvPicPr>
        <p:blipFill>
          <a:blip r:embed="rId3">
            <a:alphaModFix/>
          </a:blip>
          <a:stretch>
            <a:fillRect/>
          </a:stretch>
        </p:blipFill>
        <p:spPr>
          <a:xfrm>
            <a:off x="2604038" y="1017725"/>
            <a:ext cx="3935927" cy="409562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rgbClr val="FF9900"/>
                </a:solidFill>
                <a:highlight>
                  <a:srgbClr val="FFFFFF"/>
                </a:highlight>
                <a:latin typeface="Roboto"/>
                <a:ea typeface="Roboto"/>
                <a:cs typeface="Roboto"/>
                <a:sym typeface="Roboto"/>
              </a:rPr>
              <a:t>Understanding the </a:t>
            </a:r>
            <a:endParaRPr sz="6000" b="1">
              <a:solidFill>
                <a:srgbClr val="FF9900"/>
              </a:solidFill>
              <a:highlight>
                <a:srgbClr val="FFFFFF"/>
              </a:highlight>
              <a:latin typeface="Roboto"/>
              <a:ea typeface="Roboto"/>
              <a:cs typeface="Roboto"/>
              <a:sym typeface="Roboto"/>
            </a:endParaRPr>
          </a:p>
          <a:p>
            <a:pPr marL="0" lvl="0" indent="0" algn="ctr" rtl="0">
              <a:spcBef>
                <a:spcPts val="1600"/>
              </a:spcBef>
              <a:spcAft>
                <a:spcPts val="1600"/>
              </a:spcAft>
              <a:buNone/>
            </a:pPr>
            <a:r>
              <a:rPr lang="en" sz="6000" b="1">
                <a:solidFill>
                  <a:srgbClr val="FF9900"/>
                </a:solidFill>
                <a:highlight>
                  <a:srgbClr val="FFFFFF"/>
                </a:highlight>
                <a:latin typeface="Roboto"/>
                <a:ea typeface="Roboto"/>
                <a:cs typeface="Roboto"/>
                <a:sym typeface="Roboto"/>
              </a:rPr>
              <a:t>App Manifest</a:t>
            </a:r>
            <a:endParaRPr sz="6000" b="1">
              <a:solidFill>
                <a:srgbClr val="FF99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FF9900"/>
                </a:solidFill>
              </a:rPr>
              <a:t>Register a Service Worker in sw.js</a:t>
            </a:r>
            <a:endParaRPr b="1">
              <a:solidFill>
                <a:srgbClr val="FF9900"/>
              </a:solidFill>
            </a:endParaRPr>
          </a:p>
        </p:txBody>
      </p:sp>
      <p:sp>
        <p:nvSpPr>
          <p:cNvPr id="184" name="Google Shape;184;p32"/>
          <p:cNvSpPr txBox="1">
            <a:spLocks noGrp="1"/>
          </p:cNvSpPr>
          <p:nvPr>
            <p:ph type="body" idx="1"/>
          </p:nvPr>
        </p:nvSpPr>
        <p:spPr>
          <a:xfrm>
            <a:off x="311700" y="1017725"/>
            <a:ext cx="8520600" cy="8715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100"/>
              <a:buFont typeface="Arial"/>
              <a:buNone/>
            </a:pPr>
            <a:r>
              <a:rPr lang="en" sz="1100">
                <a:solidFill>
                  <a:schemeClr val="dk1"/>
                </a:solidFill>
                <a:highlight>
                  <a:srgbClr val="FFFFFF"/>
                </a:highlight>
              </a:rPr>
              <a:t>To install a service worker, you need to kick start the process by registering it on your page. This tells the browser where your service worker JavaScript file lives. Create an empty file named </a:t>
            </a:r>
            <a:r>
              <a:rPr lang="en" sz="1100" b="1">
                <a:solidFill>
                  <a:srgbClr val="333333"/>
                </a:solidFill>
                <a:highlight>
                  <a:srgbClr val="FFFFFF"/>
                </a:highlight>
              </a:rPr>
              <a:t>sw.js</a:t>
            </a:r>
            <a:r>
              <a:rPr lang="en" sz="1100">
                <a:solidFill>
                  <a:schemeClr val="dk1"/>
                </a:solidFill>
                <a:highlight>
                  <a:srgbClr val="FFFFFF"/>
                </a:highlight>
              </a:rPr>
              <a:t> on the same level as </a:t>
            </a:r>
            <a:r>
              <a:rPr lang="en" sz="1100" b="1">
                <a:solidFill>
                  <a:srgbClr val="333333"/>
                </a:solidFill>
                <a:highlight>
                  <a:srgbClr val="FFFFFF"/>
                </a:highlight>
              </a:rPr>
              <a:t>index.html</a:t>
            </a:r>
            <a:r>
              <a:rPr lang="en" sz="1100">
                <a:solidFill>
                  <a:schemeClr val="dk1"/>
                </a:solidFill>
                <a:highlight>
                  <a:srgbClr val="FFFFFF"/>
                </a:highlight>
              </a:rPr>
              <a:t>. Then in </a:t>
            </a:r>
            <a:r>
              <a:rPr lang="en" sz="1100" b="1">
                <a:solidFill>
                  <a:srgbClr val="333333"/>
                </a:solidFill>
                <a:highlight>
                  <a:srgbClr val="FFFFFF"/>
                </a:highlight>
              </a:rPr>
              <a:t>src/js/app.js </a:t>
            </a:r>
            <a:r>
              <a:rPr lang="en" sz="1100" i="1" u="sng">
                <a:solidFill>
                  <a:srgbClr val="333333"/>
                </a:solidFill>
                <a:highlight>
                  <a:srgbClr val="FFFFFF"/>
                </a:highlight>
              </a:rPr>
              <a:t>add</a:t>
            </a:r>
            <a:r>
              <a:rPr lang="en" sz="1100">
                <a:solidFill>
                  <a:srgbClr val="333333"/>
                </a:solidFill>
                <a:highlight>
                  <a:srgbClr val="FFFFFF"/>
                </a:highlight>
              </a:rPr>
              <a:t> this</a:t>
            </a:r>
            <a:r>
              <a:rPr lang="en" sz="1100">
                <a:solidFill>
                  <a:schemeClr val="dk1"/>
                </a:solidFill>
                <a:highlight>
                  <a:srgbClr val="FFFFFF"/>
                </a:highlight>
              </a:rPr>
              <a:t>:</a:t>
            </a:r>
            <a:endParaRPr sz="900">
              <a:solidFill>
                <a:srgbClr val="001080"/>
              </a:solidFill>
              <a:highlight>
                <a:srgbClr val="FFFFFF"/>
              </a:highlight>
            </a:endParaRPr>
          </a:p>
          <a:p>
            <a:pPr marL="0" lvl="0" indent="0" algn="l" rtl="0">
              <a:spcBef>
                <a:spcPts val="1200"/>
              </a:spcBef>
              <a:spcAft>
                <a:spcPts val="1600"/>
              </a:spcAft>
              <a:buNone/>
            </a:pPr>
            <a:endParaRPr/>
          </a:p>
        </p:txBody>
      </p:sp>
      <p:sp>
        <p:nvSpPr>
          <p:cNvPr id="185" name="Google Shape;185;p32"/>
          <p:cNvSpPr txBox="1"/>
          <p:nvPr/>
        </p:nvSpPr>
        <p:spPr>
          <a:xfrm>
            <a:off x="238125" y="1889225"/>
            <a:ext cx="8556600" cy="31329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900">
                <a:solidFill>
                  <a:srgbClr val="001080"/>
                </a:solidFill>
                <a:highlight>
                  <a:srgbClr val="FFFFFF"/>
                </a:highlight>
                <a:latin typeface="Courier New"/>
                <a:ea typeface="Courier New"/>
                <a:cs typeface="Courier New"/>
                <a:sym typeface="Courier New"/>
              </a:rPr>
              <a:t>           window</a:t>
            </a:r>
            <a:r>
              <a:rPr lang="en" sz="900">
                <a:solidFill>
                  <a:schemeClr val="dk1"/>
                </a:solidFill>
                <a:highlight>
                  <a:srgbClr val="FFFFFF"/>
                </a:highlight>
                <a:latin typeface="Courier New"/>
                <a:ea typeface="Courier New"/>
                <a:cs typeface="Courier New"/>
                <a:sym typeface="Courier New"/>
              </a:rPr>
              <a:t>.</a:t>
            </a:r>
            <a:r>
              <a:rPr lang="en" sz="900">
                <a:solidFill>
                  <a:srgbClr val="795E26"/>
                </a:solidFill>
                <a:highlight>
                  <a:srgbClr val="FFFFFF"/>
                </a:highlight>
                <a:latin typeface="Courier New"/>
                <a:ea typeface="Courier New"/>
                <a:cs typeface="Courier New"/>
                <a:sym typeface="Courier New"/>
              </a:rPr>
              <a:t>addEventListener</a:t>
            </a:r>
            <a:r>
              <a:rPr lang="en" sz="900">
                <a:solidFill>
                  <a:schemeClr val="dk1"/>
                </a:solidFill>
                <a:highlight>
                  <a:srgbClr val="FFFFFF"/>
                </a:highlight>
                <a:latin typeface="Courier New"/>
                <a:ea typeface="Courier New"/>
                <a:cs typeface="Courier New"/>
                <a:sym typeface="Courier New"/>
              </a:rPr>
              <a:t>(</a:t>
            </a:r>
            <a:r>
              <a:rPr lang="en" sz="900">
                <a:solidFill>
                  <a:srgbClr val="A31515"/>
                </a:solidFill>
                <a:highlight>
                  <a:srgbClr val="FFFFFF"/>
                </a:highlight>
                <a:latin typeface="Courier New"/>
                <a:ea typeface="Courier New"/>
                <a:cs typeface="Courier New"/>
                <a:sym typeface="Courier New"/>
              </a:rPr>
              <a:t>'load'</a:t>
            </a:r>
            <a:r>
              <a:rPr lang="en" sz="900">
                <a:solidFill>
                  <a:schemeClr val="dk1"/>
                </a:solidFill>
                <a:highlight>
                  <a:srgbClr val="FFFFFF"/>
                </a:highlight>
                <a:latin typeface="Courier New"/>
                <a:ea typeface="Courier New"/>
                <a:cs typeface="Courier New"/>
                <a:sym typeface="Courier New"/>
              </a:rPr>
              <a:t>, () </a:t>
            </a:r>
            <a:r>
              <a:rPr lang="en" sz="900">
                <a:solidFill>
                  <a:srgbClr val="0000FF"/>
                </a:solidFill>
                <a:highlight>
                  <a:srgbClr val="FFFFFF"/>
                </a:highlight>
                <a:latin typeface="Courier New"/>
                <a:ea typeface="Courier New"/>
                <a:cs typeface="Courier New"/>
                <a:sym typeface="Courier New"/>
              </a:rPr>
              <a:t>=&gt;</a:t>
            </a:r>
            <a:r>
              <a:rPr lang="en" sz="900">
                <a:solidFill>
                  <a:schemeClr val="dk1"/>
                </a:solidFill>
                <a:highlight>
                  <a:srgbClr val="FFFFFF"/>
                </a:highlight>
                <a:latin typeface="Courier New"/>
                <a:ea typeface="Courier New"/>
                <a:cs typeface="Courier New"/>
                <a:sym typeface="Courier New"/>
              </a:rPr>
              <a:t> {</a:t>
            </a:r>
            <a:endParaRPr sz="900">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rgbClr val="FF0000"/>
                </a:solidFill>
                <a:highlight>
                  <a:srgbClr val="FFFFFF"/>
                </a:highlight>
                <a:latin typeface="Courier New"/>
                <a:ea typeface="Courier New"/>
                <a:cs typeface="Courier New"/>
                <a:sym typeface="Courier New"/>
              </a:rPr>
              <a:t>// Place this code after the existing code !!!</a:t>
            </a:r>
            <a:endParaRPr sz="900" b="1">
              <a:solidFill>
                <a:srgbClr val="FF000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AF00DB"/>
                </a:solidFill>
                <a:highlight>
                  <a:srgbClr val="FFFFFF"/>
                </a:highlight>
                <a:latin typeface="Courier New"/>
                <a:ea typeface="Courier New"/>
                <a:cs typeface="Courier New"/>
                <a:sym typeface="Courier New"/>
              </a:rPr>
              <a:t>if</a:t>
            </a:r>
            <a:r>
              <a:rPr lang="en" sz="900" b="1">
                <a:solidFill>
                  <a:schemeClr val="dk1"/>
                </a:solidFill>
                <a:highlight>
                  <a:srgbClr val="FFFFFF"/>
                </a:highlight>
                <a:latin typeface="Courier New"/>
                <a:ea typeface="Courier New"/>
                <a:cs typeface="Courier New"/>
                <a:sym typeface="Courier New"/>
              </a:rPr>
              <a:t> (</a:t>
            </a:r>
            <a:r>
              <a:rPr lang="en" sz="900" b="1">
                <a:solidFill>
                  <a:srgbClr val="A31515"/>
                </a:solidFill>
                <a:highlight>
                  <a:srgbClr val="FFFFFF"/>
                </a:highlight>
                <a:latin typeface="Courier New"/>
                <a:ea typeface="Courier New"/>
                <a:cs typeface="Courier New"/>
                <a:sym typeface="Courier New"/>
              </a:rPr>
              <a:t>'serviceWorker'</a:t>
            </a: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in</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navigator</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navigator</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serviceWorker</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register</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a:t>
            </a:r>
            <a:r>
              <a:rPr lang="en" sz="900" b="1">
                <a:solidFill>
                  <a:srgbClr val="0000FF"/>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baseUrl</a:t>
            </a:r>
            <a:r>
              <a:rPr lang="en" sz="900" b="1">
                <a:solidFill>
                  <a:srgbClr val="0000FF"/>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sw.js`</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795E26"/>
                </a:solidFill>
                <a:highlight>
                  <a:srgbClr val="FFFFFF"/>
                </a:highlight>
                <a:latin typeface="Courier New"/>
                <a:ea typeface="Courier New"/>
                <a:cs typeface="Courier New"/>
                <a:sym typeface="Courier New"/>
              </a:rPr>
              <a:t>then</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registration</a:t>
            </a: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=&gt;</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8000"/>
                </a:solidFill>
                <a:highlight>
                  <a:srgbClr val="FFFFFF"/>
                </a:highlight>
                <a:latin typeface="Courier New"/>
                <a:ea typeface="Courier New"/>
                <a:cs typeface="Courier New"/>
                <a:sym typeface="Courier New"/>
              </a:rPr>
              <a:t>// Registration was successful</a:t>
            </a:r>
            <a:endParaRPr sz="900" b="1">
              <a:solidFill>
                <a:srgbClr val="00800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267F99"/>
                </a:solidFill>
                <a:highlight>
                  <a:srgbClr val="FFFFFF"/>
                </a:highlight>
                <a:latin typeface="Courier New"/>
                <a:ea typeface="Courier New"/>
                <a:cs typeface="Courier New"/>
                <a:sym typeface="Courier New"/>
              </a:rPr>
              <a:t>console</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log</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'ServiceWorker registration successful with scope: '</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registration</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scope</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795E26"/>
                </a:solidFill>
                <a:highlight>
                  <a:srgbClr val="FFFFFF"/>
                </a:highlight>
                <a:latin typeface="Courier New"/>
                <a:ea typeface="Courier New"/>
                <a:cs typeface="Courier New"/>
                <a:sym typeface="Courier New"/>
              </a:rPr>
              <a:t>catch</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err</a:t>
            </a: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=&gt;</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8000"/>
                </a:solidFill>
                <a:highlight>
                  <a:srgbClr val="FFFFFF"/>
                </a:highlight>
                <a:latin typeface="Courier New"/>
                <a:ea typeface="Courier New"/>
                <a:cs typeface="Courier New"/>
                <a:sym typeface="Courier New"/>
              </a:rPr>
              <a:t>// registration failed :(</a:t>
            </a:r>
            <a:endParaRPr sz="900" b="1">
              <a:solidFill>
                <a:srgbClr val="00800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267F99"/>
                </a:solidFill>
                <a:highlight>
                  <a:srgbClr val="FFFFFF"/>
                </a:highlight>
                <a:latin typeface="Courier New"/>
                <a:ea typeface="Courier New"/>
                <a:cs typeface="Courier New"/>
                <a:sym typeface="Courier New"/>
              </a:rPr>
              <a:t>console</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log</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'ServiceWorker registration failed: '</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err</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endParaRPr sz="9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900">
                <a:solidFill>
                  <a:schemeClr val="dk1"/>
                </a:solidFill>
                <a:highlight>
                  <a:srgbClr val="FFFFFF"/>
                </a:highlight>
                <a:latin typeface="Courier New"/>
                <a:ea typeface="Courier New"/>
                <a:cs typeface="Courier New"/>
                <a:sym typeface="Courier New"/>
              </a:rPr>
              <a:t>            });</a:t>
            </a:r>
            <a:endParaRPr sz="900">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endParaRPr sz="900" b="1">
              <a:solidFill>
                <a:srgbClr val="001080"/>
              </a:solidFill>
              <a:highlight>
                <a:schemeClr val="lt1"/>
              </a:highlight>
              <a:latin typeface="Courier New"/>
              <a:ea typeface="Courier New"/>
              <a:cs typeface="Courier New"/>
              <a:sym typeface="Courier New"/>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1" name="Google Shape;191;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92" name="Google Shape;192;p33"/>
          <p:cNvPicPr preferRelativeResize="0"/>
          <p:nvPr/>
        </p:nvPicPr>
        <p:blipFill>
          <a:blip r:embed="rId3">
            <a:alphaModFix/>
          </a:blip>
          <a:stretch>
            <a:fillRect/>
          </a:stretch>
        </p:blipFill>
        <p:spPr>
          <a:xfrm>
            <a:off x="0" y="1205339"/>
            <a:ext cx="9144000" cy="273282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99" name="Google Shape;199;p34"/>
          <p:cNvPicPr preferRelativeResize="0"/>
          <p:nvPr/>
        </p:nvPicPr>
        <p:blipFill>
          <a:blip r:embed="rId3">
            <a:alphaModFix/>
          </a:blip>
          <a:stretch>
            <a:fillRect/>
          </a:stretch>
        </p:blipFill>
        <p:spPr>
          <a:xfrm>
            <a:off x="1770985" y="0"/>
            <a:ext cx="5602030" cy="51435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5" name="Google Shape;205;p35"/>
          <p:cNvSpPr txBox="1">
            <a:spLocks noGrp="1"/>
          </p:cNvSpPr>
          <p:nvPr>
            <p:ph type="body" idx="1"/>
          </p:nvPr>
        </p:nvSpPr>
        <p:spPr>
          <a:xfrm>
            <a:off x="311700" y="1017725"/>
            <a:ext cx="8520600" cy="3416400"/>
          </a:xfrm>
          <a:prstGeom prst="rect">
            <a:avLst/>
          </a:prstGeom>
        </p:spPr>
        <p:txBody>
          <a:bodyPr spcFirstLastPara="1" wrap="square" lIns="91425" tIns="91425" rIns="91425" bIns="91425" anchor="t" anchorCtr="0">
            <a:noAutofit/>
          </a:bodyPr>
          <a:lstStyle/>
          <a:p>
            <a:pPr marL="0" lvl="0" indent="0" algn="l" rtl="0">
              <a:lnSpc>
                <a:spcPct val="140000"/>
              </a:lnSpc>
              <a:spcBef>
                <a:spcPts val="1200"/>
              </a:spcBef>
              <a:spcAft>
                <a:spcPts val="0"/>
              </a:spcAft>
              <a:buNone/>
            </a:pPr>
            <a:r>
              <a:rPr lang="en" sz="1400" b="1">
                <a:solidFill>
                  <a:srgbClr val="FF0000"/>
                </a:solidFill>
                <a:highlight>
                  <a:srgbClr val="FFFFFF"/>
                </a:highlight>
              </a:rPr>
              <a:t>And always ‘</a:t>
            </a:r>
            <a:r>
              <a:rPr lang="en" sz="1400" b="1" i="1">
                <a:solidFill>
                  <a:srgbClr val="FF0000"/>
                </a:solidFill>
                <a:highlight>
                  <a:srgbClr val="FFFFFF"/>
                </a:highlight>
              </a:rPr>
              <a:t>update on reload</a:t>
            </a:r>
            <a:r>
              <a:rPr lang="en" sz="1400" b="1">
                <a:solidFill>
                  <a:srgbClr val="FF0000"/>
                </a:solidFill>
                <a:highlight>
                  <a:srgbClr val="FFFFFF"/>
                </a:highlight>
              </a:rPr>
              <a:t>’ your Service worker, during development  !!!</a:t>
            </a:r>
            <a:endParaRPr sz="1400" b="1">
              <a:solidFill>
                <a:srgbClr val="FF0000"/>
              </a:solidFill>
              <a:highlight>
                <a:srgbClr val="FFFFFF"/>
              </a:highlight>
            </a:endParaRPr>
          </a:p>
          <a:p>
            <a:pPr marL="0" lvl="0" indent="0" algn="l" rtl="0">
              <a:lnSpc>
                <a:spcPct val="140000"/>
              </a:lnSpc>
              <a:spcBef>
                <a:spcPts val="1200"/>
              </a:spcBef>
              <a:spcAft>
                <a:spcPts val="1200"/>
              </a:spcAft>
              <a:buNone/>
            </a:pPr>
            <a:endParaRPr sz="1400" b="1">
              <a:solidFill>
                <a:srgbClr val="980000"/>
              </a:solidFill>
              <a:highlight>
                <a:srgbClr val="FFFFFF"/>
              </a:highlight>
            </a:endParaRPr>
          </a:p>
        </p:txBody>
      </p:sp>
      <p:pic>
        <p:nvPicPr>
          <p:cNvPr id="206" name="Google Shape;206;p35"/>
          <p:cNvPicPr preferRelativeResize="0"/>
          <p:nvPr/>
        </p:nvPicPr>
        <p:blipFill>
          <a:blip r:embed="rId3">
            <a:alphaModFix/>
          </a:blip>
          <a:stretch>
            <a:fillRect/>
          </a:stretch>
        </p:blipFill>
        <p:spPr>
          <a:xfrm>
            <a:off x="0" y="1770302"/>
            <a:ext cx="9143999" cy="212224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2" name="Google Shape;212;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13" name="Google Shape;213;p36"/>
          <p:cNvPicPr preferRelativeResize="0"/>
          <p:nvPr/>
        </p:nvPicPr>
        <p:blipFill>
          <a:blip r:embed="rId3">
            <a:alphaModFix/>
          </a:blip>
          <a:stretch>
            <a:fillRect/>
          </a:stretch>
        </p:blipFill>
        <p:spPr>
          <a:xfrm>
            <a:off x="0" y="1802759"/>
            <a:ext cx="9143999" cy="153798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9" name="Google Shape;219;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20" name="Google Shape;220;p37"/>
          <p:cNvPicPr preferRelativeResize="0"/>
          <p:nvPr/>
        </p:nvPicPr>
        <p:blipFill>
          <a:blip r:embed="rId3">
            <a:alphaModFix/>
          </a:blip>
          <a:stretch>
            <a:fillRect/>
          </a:stretch>
        </p:blipFill>
        <p:spPr>
          <a:xfrm>
            <a:off x="1672167" y="0"/>
            <a:ext cx="5799666" cy="51435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FF9900"/>
                </a:solidFill>
              </a:rPr>
              <a:t>Add this in sw.js</a:t>
            </a:r>
            <a:endParaRPr b="1">
              <a:solidFill>
                <a:srgbClr val="FF9900"/>
              </a:solidFill>
            </a:endParaRPr>
          </a:p>
        </p:txBody>
      </p:sp>
      <p:sp>
        <p:nvSpPr>
          <p:cNvPr id="226" name="Google Shape;226;p38"/>
          <p:cNvSpPr txBox="1">
            <a:spLocks noGrp="1"/>
          </p:cNvSpPr>
          <p:nvPr>
            <p:ph type="body" idx="1"/>
          </p:nvPr>
        </p:nvSpPr>
        <p:spPr>
          <a:xfrm>
            <a:off x="311700" y="1152475"/>
            <a:ext cx="8520600" cy="9273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100"/>
              <a:buFont typeface="Arial"/>
              <a:buNone/>
            </a:pPr>
            <a:r>
              <a:rPr lang="en" sz="1100">
                <a:solidFill>
                  <a:schemeClr val="dk1"/>
                </a:solidFill>
                <a:highlight>
                  <a:srgbClr val="FFFFFF"/>
                </a:highlight>
                <a:latin typeface="Roboto"/>
                <a:ea typeface="Roboto"/>
                <a:cs typeface="Roboto"/>
                <a:sym typeface="Roboto"/>
              </a:rPr>
              <a:t>Let's listen to the main lifecycle events </a:t>
            </a:r>
            <a:r>
              <a:rPr lang="en" sz="1100" b="1" i="1">
                <a:solidFill>
                  <a:srgbClr val="333333"/>
                </a:solidFill>
                <a:highlight>
                  <a:srgbClr val="FFFFFF"/>
                </a:highlight>
              </a:rPr>
              <a:t>install</a:t>
            </a:r>
            <a:r>
              <a:rPr lang="en" sz="1100">
                <a:solidFill>
                  <a:schemeClr val="dk1"/>
                </a:solidFill>
                <a:highlight>
                  <a:srgbClr val="FFFFFF"/>
                </a:highlight>
                <a:latin typeface="Roboto"/>
                <a:ea typeface="Roboto"/>
                <a:cs typeface="Roboto"/>
                <a:sym typeface="Roboto"/>
              </a:rPr>
              <a:t> and </a:t>
            </a:r>
            <a:r>
              <a:rPr lang="en" sz="1100" b="1" i="1">
                <a:solidFill>
                  <a:srgbClr val="333333"/>
                </a:solidFill>
                <a:highlight>
                  <a:srgbClr val="FFFFFF"/>
                </a:highlight>
              </a:rPr>
              <a:t>activate</a:t>
            </a:r>
            <a:endParaRPr sz="1100" b="1" i="1">
              <a:solidFill>
                <a:srgbClr val="333333"/>
              </a:solidFill>
              <a:highlight>
                <a:srgbClr val="FFFFFF"/>
              </a:highlight>
            </a:endParaRPr>
          </a:p>
          <a:p>
            <a:pPr marL="0" lvl="0" indent="0" algn="l" rtl="0">
              <a:spcBef>
                <a:spcPts val="1200"/>
              </a:spcBef>
              <a:spcAft>
                <a:spcPts val="0"/>
              </a:spcAft>
              <a:buClr>
                <a:schemeClr val="dk1"/>
              </a:buClr>
              <a:buSzPts val="1100"/>
              <a:buFont typeface="Arial"/>
              <a:buNone/>
            </a:pPr>
            <a:r>
              <a:rPr lang="en" sz="1100">
                <a:solidFill>
                  <a:schemeClr val="dk1"/>
                </a:solidFill>
                <a:highlight>
                  <a:srgbClr val="FFFFFF"/>
                </a:highlight>
                <a:latin typeface="Roboto"/>
                <a:ea typeface="Roboto"/>
                <a:cs typeface="Roboto"/>
                <a:sym typeface="Roboto"/>
              </a:rPr>
              <a:t>Add this in the </a:t>
            </a:r>
            <a:r>
              <a:rPr lang="en" sz="1100" b="1">
                <a:solidFill>
                  <a:srgbClr val="333333"/>
                </a:solidFill>
                <a:highlight>
                  <a:srgbClr val="FFFFFF"/>
                </a:highlight>
              </a:rPr>
              <a:t>sw.js:</a:t>
            </a:r>
            <a:endParaRPr sz="900" b="1">
              <a:solidFill>
                <a:srgbClr val="001080"/>
              </a:solidFill>
              <a:highlight>
                <a:srgbClr val="FFFFFF"/>
              </a:highlight>
              <a:latin typeface="Courier New"/>
              <a:ea typeface="Courier New"/>
              <a:cs typeface="Courier New"/>
              <a:sym typeface="Courier New"/>
            </a:endParaRPr>
          </a:p>
          <a:p>
            <a:pPr marL="0" lvl="0" indent="0" algn="l" rtl="0">
              <a:spcBef>
                <a:spcPts val="1200"/>
              </a:spcBef>
              <a:spcAft>
                <a:spcPts val="1600"/>
              </a:spcAft>
              <a:buNone/>
            </a:pPr>
            <a:endParaRPr b="1"/>
          </a:p>
        </p:txBody>
      </p:sp>
      <p:sp>
        <p:nvSpPr>
          <p:cNvPr id="227" name="Google Shape;227;p38"/>
          <p:cNvSpPr txBox="1"/>
          <p:nvPr/>
        </p:nvSpPr>
        <p:spPr>
          <a:xfrm>
            <a:off x="311700" y="2079775"/>
            <a:ext cx="8364000" cy="28179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914400" lvl="0" indent="0" algn="l" rtl="0">
              <a:lnSpc>
                <a:spcPct val="150000"/>
              </a:lnSpc>
              <a:spcBef>
                <a:spcPts val="0"/>
              </a:spcBef>
              <a:spcAft>
                <a:spcPts val="0"/>
              </a:spcAft>
              <a:buNone/>
            </a:pPr>
            <a:endParaRPr sz="900" b="1">
              <a:solidFill>
                <a:srgbClr val="00108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rgbClr val="001080"/>
                </a:solidFill>
                <a:highlight>
                  <a:srgbClr val="FFFFFF"/>
                </a:highlight>
                <a:latin typeface="Courier New"/>
                <a:ea typeface="Courier New"/>
                <a:cs typeface="Courier New"/>
                <a:sym typeface="Courier New"/>
              </a:rPr>
              <a:t>self</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addEventListener</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'install'</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=&gt;</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267F99"/>
                </a:solidFill>
                <a:highlight>
                  <a:srgbClr val="FFFFFF"/>
                </a:highlight>
                <a:latin typeface="Courier New"/>
                <a:ea typeface="Courier New"/>
                <a:cs typeface="Courier New"/>
                <a:sym typeface="Courier New"/>
              </a:rPr>
              <a:t>console</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log</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'[Service Worker] Installing Service Worker ...'</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waitUntil</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self</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skipWaiting</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rgbClr val="001080"/>
                </a:solidFill>
                <a:highlight>
                  <a:srgbClr val="FFFFFF"/>
                </a:highlight>
                <a:latin typeface="Courier New"/>
                <a:ea typeface="Courier New"/>
                <a:cs typeface="Courier New"/>
                <a:sym typeface="Courier New"/>
              </a:rPr>
              <a:t>self</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addEventListener</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'activate'</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=&gt;</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267F99"/>
                </a:solidFill>
                <a:highlight>
                  <a:srgbClr val="FFFFFF"/>
                </a:highlight>
                <a:latin typeface="Courier New"/>
                <a:ea typeface="Courier New"/>
                <a:cs typeface="Courier New"/>
                <a:sym typeface="Courier New"/>
              </a:rPr>
              <a:t>console</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log</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'[Service Worker] Activating Service Worker ...'</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AF00DB"/>
                </a:solidFill>
                <a:highlight>
                  <a:srgbClr val="FFFFFF"/>
                </a:highlight>
                <a:latin typeface="Courier New"/>
                <a:ea typeface="Courier New"/>
                <a:cs typeface="Courier New"/>
                <a:sym typeface="Courier New"/>
              </a:rPr>
              <a:t>return</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self</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clients</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claim</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0" lvl="0" indent="0" algn="l" rtl="0">
              <a:lnSpc>
                <a:spcPct val="115000"/>
              </a:lnSpc>
              <a:spcBef>
                <a:spcPts val="0"/>
              </a:spcBef>
              <a:spcAft>
                <a:spcPts val="1600"/>
              </a:spcAft>
              <a:buClr>
                <a:schemeClr val="dk1"/>
              </a:buClr>
              <a:buSzPts val="1100"/>
              <a:buFont typeface="Arial"/>
              <a:buNone/>
            </a:pPr>
            <a:endParaRPr sz="900" b="1">
              <a:solidFill>
                <a:srgbClr val="001080"/>
              </a:solidFill>
              <a:highlight>
                <a:schemeClr val="lt1"/>
              </a:highlight>
              <a:latin typeface="Courier New"/>
              <a:ea typeface="Courier New"/>
              <a:cs typeface="Courier New"/>
              <a:sym typeface="Courier New"/>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34" name="Google Shape;234;p39"/>
          <p:cNvPicPr preferRelativeResize="0"/>
          <p:nvPr/>
        </p:nvPicPr>
        <p:blipFill>
          <a:blip r:embed="rId3">
            <a:alphaModFix/>
          </a:blip>
          <a:stretch>
            <a:fillRect/>
          </a:stretch>
        </p:blipFill>
        <p:spPr>
          <a:xfrm>
            <a:off x="0" y="541039"/>
            <a:ext cx="9143999" cy="406142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41" name="Google Shape;241;p40"/>
          <p:cNvPicPr preferRelativeResize="0"/>
          <p:nvPr/>
        </p:nvPicPr>
        <p:blipFill>
          <a:blip r:embed="rId3">
            <a:alphaModFix/>
          </a:blip>
          <a:stretch>
            <a:fillRect/>
          </a:stretch>
        </p:blipFill>
        <p:spPr>
          <a:xfrm>
            <a:off x="1731509" y="0"/>
            <a:ext cx="5680981" cy="51434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FF9900"/>
                </a:solidFill>
              </a:rPr>
              <a:t>Add this in sw.js</a:t>
            </a:r>
            <a:endParaRPr b="1">
              <a:solidFill>
                <a:srgbClr val="FF9900"/>
              </a:solidFill>
            </a:endParaRPr>
          </a:p>
        </p:txBody>
      </p:sp>
      <p:sp>
        <p:nvSpPr>
          <p:cNvPr id="247" name="Google Shape;247;p41"/>
          <p:cNvSpPr txBox="1">
            <a:spLocks noGrp="1"/>
          </p:cNvSpPr>
          <p:nvPr>
            <p:ph type="body" idx="1"/>
          </p:nvPr>
        </p:nvSpPr>
        <p:spPr>
          <a:xfrm>
            <a:off x="311700" y="1152475"/>
            <a:ext cx="8520600" cy="22821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914400" lvl="0" indent="0" algn="l" rtl="0">
              <a:lnSpc>
                <a:spcPct val="150000"/>
              </a:lnSpc>
              <a:spcBef>
                <a:spcPts val="0"/>
              </a:spcBef>
              <a:spcAft>
                <a:spcPts val="0"/>
              </a:spcAft>
              <a:buNone/>
            </a:pPr>
            <a:endParaRPr sz="900" b="1">
              <a:solidFill>
                <a:srgbClr val="00108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endParaRPr sz="900" b="1">
              <a:solidFill>
                <a:srgbClr val="00108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rgbClr val="001080"/>
                </a:solidFill>
                <a:highlight>
                  <a:srgbClr val="FFFFFF"/>
                </a:highlight>
                <a:latin typeface="Courier New"/>
                <a:ea typeface="Courier New"/>
                <a:cs typeface="Courier New"/>
                <a:sym typeface="Courier New"/>
              </a:rPr>
              <a:t>self</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addEventListener</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'fetch'</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=&gt;</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267F99"/>
                </a:solidFill>
                <a:highlight>
                  <a:srgbClr val="FFFFFF"/>
                </a:highlight>
                <a:latin typeface="Courier New"/>
                <a:ea typeface="Courier New"/>
                <a:cs typeface="Courier New"/>
                <a:sym typeface="Courier New"/>
              </a:rPr>
              <a:t>console</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log</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'[Service Worker] Fetching something ....'</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8000"/>
                </a:solidFill>
                <a:highlight>
                  <a:srgbClr val="FFFFFF"/>
                </a:highlight>
                <a:latin typeface="Courier New"/>
                <a:ea typeface="Courier New"/>
                <a:cs typeface="Courier New"/>
                <a:sym typeface="Courier New"/>
              </a:rPr>
              <a:t>// This fixes a weird bug in Chrome when you open the Developer Tools</a:t>
            </a:r>
            <a:endParaRPr sz="900" b="1">
              <a:solidFill>
                <a:srgbClr val="00800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AF00DB"/>
                </a:solidFill>
                <a:highlight>
                  <a:srgbClr val="FFFFFF"/>
                </a:highlight>
                <a:latin typeface="Courier New"/>
                <a:ea typeface="Courier New"/>
                <a:cs typeface="Courier New"/>
                <a:sym typeface="Courier New"/>
              </a:rPr>
              <a:t>if</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request</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cache</a:t>
            </a:r>
            <a:r>
              <a:rPr lang="en" sz="900" b="1">
                <a:solidFill>
                  <a:schemeClr val="dk1"/>
                </a:solidFill>
                <a:highlight>
                  <a:srgbClr val="FFFFFF"/>
                </a:highlight>
                <a:latin typeface="Courier New"/>
                <a:ea typeface="Courier New"/>
                <a:cs typeface="Courier New"/>
                <a:sym typeface="Courier New"/>
              </a:rPr>
              <a:t> === </a:t>
            </a:r>
            <a:r>
              <a:rPr lang="en" sz="900" b="1">
                <a:solidFill>
                  <a:srgbClr val="A31515"/>
                </a:solidFill>
                <a:highlight>
                  <a:srgbClr val="FFFFFF"/>
                </a:highlight>
                <a:latin typeface="Courier New"/>
                <a:ea typeface="Courier New"/>
                <a:cs typeface="Courier New"/>
                <a:sym typeface="Courier New"/>
              </a:rPr>
              <a:t>'only-if-cached'</a:t>
            </a:r>
            <a:r>
              <a:rPr lang="en" sz="900" b="1">
                <a:solidFill>
                  <a:schemeClr val="dk1"/>
                </a:solidFill>
                <a:highlight>
                  <a:srgbClr val="FFFFFF"/>
                </a:highlight>
                <a:latin typeface="Courier New"/>
                <a:ea typeface="Courier New"/>
                <a:cs typeface="Courier New"/>
                <a:sym typeface="Courier New"/>
              </a:rPr>
              <a:t> &amp;&amp; </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request</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mode</a:t>
            </a:r>
            <a:r>
              <a:rPr lang="en" sz="900" b="1">
                <a:solidFill>
                  <a:schemeClr val="dk1"/>
                </a:solidFill>
                <a:highlight>
                  <a:srgbClr val="FFFFFF"/>
                </a:highlight>
                <a:latin typeface="Courier New"/>
                <a:ea typeface="Courier New"/>
                <a:cs typeface="Courier New"/>
                <a:sym typeface="Courier New"/>
              </a:rPr>
              <a:t> !== </a:t>
            </a:r>
            <a:r>
              <a:rPr lang="en" sz="900" b="1">
                <a:solidFill>
                  <a:srgbClr val="A31515"/>
                </a:solidFill>
                <a:highlight>
                  <a:srgbClr val="FFFFFF"/>
                </a:highlight>
                <a:latin typeface="Courier New"/>
                <a:ea typeface="Courier New"/>
                <a:cs typeface="Courier New"/>
                <a:sym typeface="Courier New"/>
              </a:rPr>
              <a:t>'same-origin'</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AF00DB"/>
                </a:solidFill>
                <a:highlight>
                  <a:srgbClr val="FFFFFF"/>
                </a:highlight>
                <a:latin typeface="Courier New"/>
                <a:ea typeface="Courier New"/>
                <a:cs typeface="Courier New"/>
                <a:sym typeface="Courier New"/>
              </a:rPr>
              <a:t>return</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respondWith</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fetch</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request</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914400" lvl="0" indent="0" algn="l" rtl="0">
              <a:spcBef>
                <a:spcPts val="0"/>
              </a:spcBef>
              <a:spcAft>
                <a:spcPts val="1600"/>
              </a:spcAft>
              <a:buNone/>
            </a:pPr>
            <a:endParaRPr sz="900" b="1">
              <a:solidFill>
                <a:srgbClr val="001080"/>
              </a:solidFill>
              <a:highlight>
                <a:srgbClr val="FFFFFF"/>
              </a:highlight>
              <a:latin typeface="Courier New"/>
              <a:ea typeface="Courier New"/>
              <a:cs typeface="Courier New"/>
              <a:sym typeface="Courier New"/>
            </a:endParaRPr>
          </a:p>
        </p:txBody>
      </p:sp>
      <p:sp>
        <p:nvSpPr>
          <p:cNvPr id="248" name="Google Shape;248;p41"/>
          <p:cNvSpPr txBox="1"/>
          <p:nvPr/>
        </p:nvSpPr>
        <p:spPr>
          <a:xfrm>
            <a:off x="606625" y="4015700"/>
            <a:ext cx="7074600" cy="8544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dirty="0"/>
              <a:t>If multiple "fetch events" in </a:t>
            </a:r>
            <a:r>
              <a:rPr lang="en" b="1" dirty="0" err="1"/>
              <a:t>SW.js</a:t>
            </a:r>
            <a:r>
              <a:rPr lang="en" b="1" dirty="0"/>
              <a:t>, the first "fetch event" is always used.</a:t>
            </a:r>
            <a:endParaRPr b="1" dirty="0"/>
          </a:p>
          <a:p>
            <a:pPr marL="0" lvl="0" indent="0" algn="l" rtl="0">
              <a:lnSpc>
                <a:spcPct val="115000"/>
              </a:lnSpc>
              <a:spcBef>
                <a:spcPts val="0"/>
              </a:spcBef>
              <a:spcAft>
                <a:spcPts val="0"/>
              </a:spcAft>
              <a:buNone/>
            </a:pPr>
            <a:r>
              <a:rPr lang="en" b="1" dirty="0"/>
              <a:t>So always use only 1 fetch event in the </a:t>
            </a:r>
            <a:r>
              <a:rPr lang="en" b="1" dirty="0" err="1"/>
              <a:t>SW.js</a:t>
            </a:r>
            <a:r>
              <a:rPr lang="en" b="1"/>
              <a:t>  !!!!</a:t>
            </a:r>
            <a:endParaRPr b="1"/>
          </a:p>
          <a:p>
            <a:pPr marL="0" lvl="0" indent="0" algn="l" rtl="0">
              <a:lnSpc>
                <a:spcPct val="115000"/>
              </a:lnSpc>
              <a:spcBef>
                <a:spcPts val="0"/>
              </a:spcBef>
              <a:spcAft>
                <a:spcPts val="0"/>
              </a:spcAft>
              <a:buClr>
                <a:schemeClr val="dk1"/>
              </a:buClr>
              <a:buSzPts val="1100"/>
              <a:buFont typeface="Arial"/>
              <a:buNone/>
            </a:pPr>
            <a:endParaRPr b="1" dirty="0"/>
          </a:p>
          <a:p>
            <a:pPr marL="0" lvl="0" indent="0" algn="l" rtl="0">
              <a:spcBef>
                <a:spcPts val="0"/>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 name="Google Shape;67;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68" name="Google Shape;68;p15"/>
          <p:cNvPicPr preferRelativeResize="0"/>
          <p:nvPr/>
        </p:nvPicPr>
        <p:blipFill>
          <a:blip r:embed="rId3">
            <a:alphaModFix/>
          </a:blip>
          <a:stretch>
            <a:fillRect/>
          </a:stretch>
        </p:blipFill>
        <p:spPr>
          <a:xfrm>
            <a:off x="768025" y="0"/>
            <a:ext cx="7607948" cy="514349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4" name="Google Shape;254;p42"/>
          <p:cNvSpPr txBox="1">
            <a:spLocks noGrp="1"/>
          </p:cNvSpPr>
          <p:nvPr>
            <p:ph type="body" idx="1"/>
          </p:nvPr>
        </p:nvSpPr>
        <p:spPr>
          <a:xfrm>
            <a:off x="311700" y="1017725"/>
            <a:ext cx="8520600" cy="3416400"/>
          </a:xfrm>
          <a:prstGeom prst="rect">
            <a:avLst/>
          </a:prstGeom>
        </p:spPr>
        <p:txBody>
          <a:bodyPr spcFirstLastPara="1" wrap="square" lIns="91425" tIns="91425" rIns="91425" bIns="91425" anchor="t" anchorCtr="0">
            <a:noAutofit/>
          </a:bodyPr>
          <a:lstStyle/>
          <a:p>
            <a:pPr marL="0" lvl="0" indent="0" algn="l" rtl="0">
              <a:lnSpc>
                <a:spcPct val="140000"/>
              </a:lnSpc>
              <a:spcBef>
                <a:spcPts val="1200"/>
              </a:spcBef>
              <a:spcAft>
                <a:spcPts val="0"/>
              </a:spcAft>
              <a:buNone/>
            </a:pPr>
            <a:r>
              <a:rPr lang="en" sz="1100" b="1" i="1">
                <a:solidFill>
                  <a:schemeClr val="dk1"/>
                </a:solidFill>
                <a:highlight>
                  <a:srgbClr val="FFFFFF"/>
                </a:highlight>
              </a:rPr>
              <a:t>Unregister</a:t>
            </a:r>
            <a:r>
              <a:rPr lang="en" sz="1100">
                <a:solidFill>
                  <a:schemeClr val="dk1"/>
                </a:solidFill>
                <a:highlight>
                  <a:srgbClr val="FFFFFF"/>
                </a:highlight>
              </a:rPr>
              <a:t> your SW in Chrome Dev tools and </a:t>
            </a:r>
            <a:r>
              <a:rPr lang="en" sz="1100" b="1" i="1">
                <a:solidFill>
                  <a:schemeClr val="dk1"/>
                </a:solidFill>
                <a:highlight>
                  <a:srgbClr val="FFFFFF"/>
                </a:highlight>
              </a:rPr>
              <a:t>refresh</a:t>
            </a:r>
            <a:r>
              <a:rPr lang="en" sz="1100">
                <a:solidFill>
                  <a:schemeClr val="dk1"/>
                </a:solidFill>
                <a:highlight>
                  <a:srgbClr val="FFFFFF"/>
                </a:highlight>
              </a:rPr>
              <a:t> your screen</a:t>
            </a:r>
            <a:endParaRPr sz="1100">
              <a:solidFill>
                <a:schemeClr val="dk1"/>
              </a:solidFill>
              <a:highlight>
                <a:srgbClr val="FFFFFF"/>
              </a:highlight>
            </a:endParaRPr>
          </a:p>
          <a:p>
            <a:pPr marL="0" lvl="0" indent="0" algn="l" rtl="0">
              <a:lnSpc>
                <a:spcPct val="140000"/>
              </a:lnSpc>
              <a:spcBef>
                <a:spcPts val="1200"/>
              </a:spcBef>
              <a:spcAft>
                <a:spcPts val="0"/>
              </a:spcAft>
              <a:buNone/>
            </a:pPr>
            <a:r>
              <a:rPr lang="en" sz="1400" b="1">
                <a:solidFill>
                  <a:srgbClr val="FF0000"/>
                </a:solidFill>
                <a:highlight>
                  <a:srgbClr val="FFFFFF"/>
                </a:highlight>
              </a:rPr>
              <a:t>And always ‘</a:t>
            </a:r>
            <a:r>
              <a:rPr lang="en" sz="1400" b="1" i="1">
                <a:solidFill>
                  <a:srgbClr val="FF0000"/>
                </a:solidFill>
                <a:highlight>
                  <a:srgbClr val="FFFFFF"/>
                </a:highlight>
              </a:rPr>
              <a:t>update on reload</a:t>
            </a:r>
            <a:r>
              <a:rPr lang="en" sz="1400" b="1">
                <a:solidFill>
                  <a:srgbClr val="FF0000"/>
                </a:solidFill>
                <a:highlight>
                  <a:srgbClr val="FFFFFF"/>
                </a:highlight>
              </a:rPr>
              <a:t>’ your Service worker, during development  !!!</a:t>
            </a:r>
            <a:endParaRPr sz="1400" b="1">
              <a:solidFill>
                <a:srgbClr val="FF0000"/>
              </a:solidFill>
              <a:highlight>
                <a:srgbClr val="FFFFFF"/>
              </a:highlight>
            </a:endParaRPr>
          </a:p>
          <a:p>
            <a:pPr marL="0" lvl="0" indent="0" algn="l" rtl="0">
              <a:lnSpc>
                <a:spcPct val="140000"/>
              </a:lnSpc>
              <a:spcBef>
                <a:spcPts val="1200"/>
              </a:spcBef>
              <a:spcAft>
                <a:spcPts val="1200"/>
              </a:spcAft>
              <a:buNone/>
            </a:pPr>
            <a:endParaRPr sz="1400" b="1">
              <a:solidFill>
                <a:srgbClr val="980000"/>
              </a:solidFill>
              <a:highlight>
                <a:srgbClr val="FFFFFF"/>
              </a:highlight>
            </a:endParaRPr>
          </a:p>
        </p:txBody>
      </p:sp>
      <p:pic>
        <p:nvPicPr>
          <p:cNvPr id="255" name="Google Shape;255;p42"/>
          <p:cNvPicPr preferRelativeResize="0"/>
          <p:nvPr/>
        </p:nvPicPr>
        <p:blipFill>
          <a:blip r:embed="rId3">
            <a:alphaModFix/>
          </a:blip>
          <a:stretch>
            <a:fillRect/>
          </a:stretch>
        </p:blipFill>
        <p:spPr>
          <a:xfrm>
            <a:off x="0" y="2231027"/>
            <a:ext cx="9143999" cy="212224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p4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62" name="Google Shape;262;p43"/>
          <p:cNvPicPr preferRelativeResize="0"/>
          <p:nvPr/>
        </p:nvPicPr>
        <p:blipFill>
          <a:blip r:embed="rId3">
            <a:alphaModFix/>
          </a:blip>
          <a:stretch>
            <a:fillRect/>
          </a:stretch>
        </p:blipFill>
        <p:spPr>
          <a:xfrm>
            <a:off x="2085680" y="0"/>
            <a:ext cx="4972641" cy="514350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8" name="Google Shape;268;p4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69" name="Google Shape;269;p44"/>
          <p:cNvPicPr preferRelativeResize="0"/>
          <p:nvPr/>
        </p:nvPicPr>
        <p:blipFill>
          <a:blip r:embed="rId3">
            <a:alphaModFix/>
          </a:blip>
          <a:stretch>
            <a:fillRect/>
          </a:stretch>
        </p:blipFill>
        <p:spPr>
          <a:xfrm>
            <a:off x="0" y="1475166"/>
            <a:ext cx="9143999" cy="219316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i="1" u="sng">
                <a:solidFill>
                  <a:srgbClr val="FF0000"/>
                </a:solidFill>
              </a:rPr>
              <a:t>Optional</a:t>
            </a:r>
            <a:endParaRPr b="1" i="1" u="sng">
              <a:solidFill>
                <a:srgbClr val="FF0000"/>
              </a:solidFill>
            </a:endParaRPr>
          </a:p>
        </p:txBody>
      </p:sp>
      <p:pic>
        <p:nvPicPr>
          <p:cNvPr id="275" name="Google Shape;275;p45"/>
          <p:cNvPicPr preferRelativeResize="0"/>
          <p:nvPr/>
        </p:nvPicPr>
        <p:blipFill>
          <a:blip r:embed="rId3">
            <a:alphaModFix/>
          </a:blip>
          <a:stretch>
            <a:fillRect/>
          </a:stretch>
        </p:blipFill>
        <p:spPr>
          <a:xfrm>
            <a:off x="1930053" y="0"/>
            <a:ext cx="5283894" cy="51435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Exercise</a:t>
            </a:r>
            <a:endParaRPr b="1"/>
          </a:p>
        </p:txBody>
      </p:sp>
      <p:sp>
        <p:nvSpPr>
          <p:cNvPr id="281" name="Google Shape;281;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914400" lvl="0" indent="-342900" algn="l" rtl="0">
              <a:spcBef>
                <a:spcPts val="1800"/>
              </a:spcBef>
              <a:spcAft>
                <a:spcPts val="0"/>
              </a:spcAft>
              <a:buClr>
                <a:schemeClr val="dk1"/>
              </a:buClr>
              <a:buSzPts val="1800"/>
              <a:buFont typeface="Arial"/>
              <a:buAutoNum type="arabicPeriod"/>
            </a:pPr>
            <a:r>
              <a:rPr lang="en">
                <a:solidFill>
                  <a:schemeClr val="dk1"/>
                </a:solidFill>
                <a:highlight>
                  <a:srgbClr val="FFFFFF"/>
                </a:highlight>
              </a:rPr>
              <a:t>Experiment with the code in this step</a:t>
            </a:r>
            <a:endParaRPr>
              <a:solidFill>
                <a:schemeClr val="dk1"/>
              </a:solidFill>
              <a:highlight>
                <a:srgbClr val="FFFFFF"/>
              </a:highlight>
            </a:endParaRPr>
          </a:p>
          <a:p>
            <a:pPr marL="914400" lvl="0" indent="-342900" algn="l" rtl="0">
              <a:spcBef>
                <a:spcPts val="0"/>
              </a:spcBef>
              <a:spcAft>
                <a:spcPts val="0"/>
              </a:spcAft>
              <a:buClr>
                <a:schemeClr val="dk1"/>
              </a:buClr>
              <a:buSzPts val="1800"/>
              <a:buFont typeface="Arial"/>
              <a:buAutoNum type="arabicPeriod"/>
            </a:pPr>
            <a:r>
              <a:rPr lang="en" b="1" i="1">
                <a:solidFill>
                  <a:schemeClr val="dk1"/>
                </a:solidFill>
                <a:highlight>
                  <a:srgbClr val="FFFFFF"/>
                </a:highlight>
              </a:rPr>
              <a:t>Optional:</a:t>
            </a:r>
            <a:r>
              <a:rPr lang="en">
                <a:solidFill>
                  <a:schemeClr val="dk1"/>
                </a:solidFill>
                <a:highlight>
                  <a:srgbClr val="FFFFFF"/>
                </a:highlight>
              </a:rPr>
              <a:t> Deploy the app on GitHub Pages</a:t>
            </a:r>
            <a:endParaRPr>
              <a:solidFill>
                <a:schemeClr val="dk1"/>
              </a:solidFill>
              <a:highlight>
                <a:srgbClr val="FFFFFF"/>
              </a:highlight>
            </a:endParaRPr>
          </a:p>
          <a:p>
            <a:pPr marL="457200" lvl="0" indent="0" algn="l" rtl="0">
              <a:spcBef>
                <a:spcPts val="1800"/>
              </a:spcBef>
              <a:spcAft>
                <a:spcPts val="1600"/>
              </a:spcAft>
              <a:buNone/>
            </a:pPr>
            <a:endParaRPr sz="1050" b="1">
              <a:solidFill>
                <a:schemeClr val="dk1"/>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7" name="Google Shape;287;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88" name="Google Shape;288;p47"/>
          <p:cNvPicPr preferRelativeResize="0"/>
          <p:nvPr/>
        </p:nvPicPr>
        <p:blipFill>
          <a:blip r:embed="rId3">
            <a:alphaModFix/>
          </a:blip>
          <a:stretch>
            <a:fillRect/>
          </a:stretch>
        </p:blipFill>
        <p:spPr>
          <a:xfrm>
            <a:off x="813985" y="0"/>
            <a:ext cx="7516032" cy="514350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4" name="Google Shape;294;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95" name="Google Shape;295;p48"/>
          <p:cNvPicPr preferRelativeResize="0"/>
          <p:nvPr/>
        </p:nvPicPr>
        <p:blipFill>
          <a:blip r:embed="rId3">
            <a:alphaModFix/>
          </a:blip>
          <a:stretch>
            <a:fillRect/>
          </a:stretch>
        </p:blipFill>
        <p:spPr>
          <a:xfrm>
            <a:off x="0" y="161959"/>
            <a:ext cx="9144000" cy="481958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9"/>
          <p:cNvSpPr txBox="1">
            <a:spLocks noGrp="1"/>
          </p:cNvSpPr>
          <p:nvPr>
            <p:ph type="body" idx="1"/>
          </p:nvPr>
        </p:nvSpPr>
        <p:spPr>
          <a:xfrm>
            <a:off x="311700" y="959225"/>
            <a:ext cx="8520600" cy="41844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914400" lvl="0" indent="0" algn="l" rtl="0">
              <a:lnSpc>
                <a:spcPct val="150000"/>
              </a:lnSpc>
              <a:spcBef>
                <a:spcPts val="0"/>
              </a:spcBef>
              <a:spcAft>
                <a:spcPts val="0"/>
              </a:spcAft>
              <a:buClr>
                <a:schemeClr val="dk1"/>
              </a:buClr>
              <a:buSzPts val="1100"/>
              <a:buFont typeface="Arial"/>
              <a:buNone/>
            </a:pPr>
            <a:r>
              <a:rPr lang="en" sz="600" b="1">
                <a:solidFill>
                  <a:srgbClr val="0000FF"/>
                </a:solidFill>
                <a:highlight>
                  <a:srgbClr val="FFFFFF"/>
                </a:highlight>
                <a:latin typeface="Courier New"/>
                <a:ea typeface="Courier New"/>
                <a:cs typeface="Courier New"/>
                <a:sym typeface="Courier New"/>
              </a:rPr>
              <a:t>const</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CACHE_STATIC_NAME</a:t>
            </a:r>
            <a:r>
              <a:rPr lang="en" sz="600" b="1">
                <a:solidFill>
                  <a:schemeClr val="dk1"/>
                </a:solidFill>
                <a:highlight>
                  <a:srgbClr val="FFFFFF"/>
                </a:highlight>
                <a:latin typeface="Courier New"/>
                <a:ea typeface="Courier New"/>
                <a:cs typeface="Courier New"/>
                <a:sym typeface="Courier New"/>
              </a:rPr>
              <a:t> = </a:t>
            </a:r>
            <a:r>
              <a:rPr lang="en" sz="600" b="1">
                <a:solidFill>
                  <a:srgbClr val="A31515"/>
                </a:solidFill>
                <a:highlight>
                  <a:srgbClr val="FFFFFF"/>
                </a:highlight>
                <a:latin typeface="Courier New"/>
                <a:ea typeface="Courier New"/>
                <a:cs typeface="Courier New"/>
                <a:sym typeface="Courier New"/>
              </a:rPr>
              <a:t>'static'</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rgbClr val="0000FF"/>
                </a:solidFill>
                <a:highlight>
                  <a:srgbClr val="FFFFFF"/>
                </a:highlight>
                <a:latin typeface="Courier New"/>
                <a:ea typeface="Courier New"/>
                <a:cs typeface="Courier New"/>
                <a:sym typeface="Courier New"/>
              </a:rPr>
              <a:t>const</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URLS_TO_PRECACHE</a:t>
            </a:r>
            <a:r>
              <a:rPr lang="en" sz="600" b="1">
                <a:solidFill>
                  <a:schemeClr val="dk1"/>
                </a:solidFill>
                <a:highlight>
                  <a:srgbClr val="FFFFFF"/>
                </a:highlight>
                <a:latin typeface="Courier New"/>
                <a:ea typeface="Courier New"/>
                <a:cs typeface="Courier New"/>
                <a:sym typeface="Courier New"/>
              </a:rPr>
              <a:t> =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31515"/>
                </a:solidFill>
                <a:highlight>
                  <a:srgbClr val="FFFFFF"/>
                </a:highlight>
                <a:latin typeface="Courier New"/>
                <a:ea typeface="Courier New"/>
                <a:cs typeface="Courier New"/>
                <a:sym typeface="Courier New"/>
              </a:rPr>
              <a:t>'/'</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31515"/>
                </a:solidFill>
                <a:highlight>
                  <a:srgbClr val="FFFFFF"/>
                </a:highlight>
                <a:latin typeface="Courier New"/>
                <a:ea typeface="Courier New"/>
                <a:cs typeface="Courier New"/>
                <a:sym typeface="Courier New"/>
              </a:rPr>
              <a:t>'index.html'</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31515"/>
                </a:solidFill>
                <a:highlight>
                  <a:srgbClr val="FFFFFF"/>
                </a:highlight>
                <a:latin typeface="Courier New"/>
                <a:ea typeface="Courier New"/>
                <a:cs typeface="Courier New"/>
                <a:sym typeface="Courier New"/>
              </a:rPr>
              <a:t>'src/js/app.js'</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31515"/>
                </a:solidFill>
                <a:highlight>
                  <a:srgbClr val="FFFFFF"/>
                </a:highlight>
                <a:latin typeface="Courier New"/>
                <a:ea typeface="Courier New"/>
                <a:cs typeface="Courier New"/>
                <a:sym typeface="Courier New"/>
              </a:rPr>
              <a:t>'src/js/feed.js'</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31515"/>
                </a:solidFill>
                <a:highlight>
                  <a:srgbClr val="FFFFFF"/>
                </a:highlight>
                <a:latin typeface="Courier New"/>
                <a:ea typeface="Courier New"/>
                <a:cs typeface="Courier New"/>
                <a:sym typeface="Courier New"/>
              </a:rPr>
              <a:t>'src/lib/material.min.js'</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31515"/>
                </a:solidFill>
                <a:highlight>
                  <a:srgbClr val="FFFFFF"/>
                </a:highlight>
                <a:latin typeface="Courier New"/>
                <a:ea typeface="Courier New"/>
                <a:cs typeface="Courier New"/>
                <a:sym typeface="Courier New"/>
              </a:rPr>
              <a:t>'src/css/app.css'</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31515"/>
                </a:solidFill>
                <a:highlight>
                  <a:srgbClr val="FFFFFF"/>
                </a:highlight>
                <a:latin typeface="Courier New"/>
                <a:ea typeface="Courier New"/>
                <a:cs typeface="Courier New"/>
                <a:sym typeface="Courier New"/>
              </a:rPr>
              <a:t>'src/css/feed.css'</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31515"/>
                </a:solidFill>
                <a:highlight>
                  <a:srgbClr val="FFFFFF"/>
                </a:highlight>
                <a:latin typeface="Courier New"/>
                <a:ea typeface="Courier New"/>
                <a:cs typeface="Courier New"/>
                <a:sym typeface="Courier New"/>
              </a:rPr>
              <a:t>'src/images/main-image.jpg'</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31515"/>
                </a:solidFill>
                <a:highlight>
                  <a:srgbClr val="FFFFFF"/>
                </a:highlight>
                <a:latin typeface="Courier New"/>
                <a:ea typeface="Courier New"/>
                <a:cs typeface="Courier New"/>
                <a:sym typeface="Courier New"/>
              </a:rPr>
              <a:t>'https://fonts.googleapis.com/css?family=Roboto:400,700'</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31515"/>
                </a:solidFill>
                <a:highlight>
                  <a:srgbClr val="FFFFFF"/>
                </a:highlight>
                <a:latin typeface="Courier New"/>
                <a:ea typeface="Courier New"/>
                <a:cs typeface="Courier New"/>
                <a:sym typeface="Courier New"/>
              </a:rPr>
              <a:t>'https://fonts.googleapis.com/icon?family=Material+Icons'</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8000"/>
                </a:solidFill>
                <a:highlight>
                  <a:srgbClr val="FFFFFF"/>
                </a:highlight>
                <a:latin typeface="Courier New"/>
                <a:ea typeface="Courier New"/>
                <a:cs typeface="Courier New"/>
                <a:sym typeface="Courier New"/>
              </a:rPr>
              <a:t>// 'https://code.getmdl.io/1.3.0/material.indigo-deep_orange.min.css"'</a:t>
            </a:r>
            <a:endParaRPr sz="600" b="1">
              <a:solidFill>
                <a:srgbClr val="00800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rgbClr val="001080"/>
                </a:solidFill>
                <a:highlight>
                  <a:srgbClr val="FFFFFF"/>
                </a:highlight>
                <a:latin typeface="Courier New"/>
                <a:ea typeface="Courier New"/>
                <a:cs typeface="Courier New"/>
                <a:sym typeface="Courier New"/>
              </a:rPr>
              <a:t>self</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addEventListener</a:t>
            </a:r>
            <a:r>
              <a:rPr lang="en" sz="600" b="1">
                <a:solidFill>
                  <a:schemeClr val="dk1"/>
                </a:solidFill>
                <a:highlight>
                  <a:srgbClr val="FFFFFF"/>
                </a:highlight>
                <a:latin typeface="Courier New"/>
                <a:ea typeface="Courier New"/>
                <a:cs typeface="Courier New"/>
                <a:sym typeface="Courier New"/>
              </a:rPr>
              <a:t>(</a:t>
            </a:r>
            <a:r>
              <a:rPr lang="en" sz="600" b="1">
                <a:solidFill>
                  <a:srgbClr val="A31515"/>
                </a:solidFill>
                <a:highlight>
                  <a:srgbClr val="FFFFFF"/>
                </a:highlight>
                <a:latin typeface="Courier New"/>
                <a:ea typeface="Courier New"/>
                <a:cs typeface="Courier New"/>
                <a:sym typeface="Courier New"/>
              </a:rPr>
              <a:t>'install'</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event</a:t>
            </a:r>
            <a:r>
              <a:rPr lang="en" sz="600" b="1">
                <a:solidFill>
                  <a:schemeClr val="dk1"/>
                </a:solidFill>
                <a:highlight>
                  <a:srgbClr val="FFFFFF"/>
                </a:highlight>
                <a:latin typeface="Courier New"/>
                <a:ea typeface="Courier New"/>
                <a:cs typeface="Courier New"/>
                <a:sym typeface="Courier New"/>
              </a:rPr>
              <a:t> </a:t>
            </a:r>
            <a:r>
              <a:rPr lang="en" sz="600" b="1">
                <a:solidFill>
                  <a:srgbClr val="0000FF"/>
                </a:solidFill>
                <a:highlight>
                  <a:srgbClr val="FFFFFF"/>
                </a:highlight>
                <a:latin typeface="Courier New"/>
                <a:ea typeface="Courier New"/>
                <a:cs typeface="Courier New"/>
                <a:sym typeface="Courier New"/>
              </a:rPr>
              <a:t>=&gt;</a:t>
            </a: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267F99"/>
                </a:solidFill>
                <a:highlight>
                  <a:srgbClr val="FFFFFF"/>
                </a:highlight>
                <a:latin typeface="Courier New"/>
                <a:ea typeface="Courier New"/>
                <a:cs typeface="Courier New"/>
                <a:sym typeface="Courier New"/>
              </a:rPr>
              <a:t>console</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log</a:t>
            </a:r>
            <a:r>
              <a:rPr lang="en" sz="600" b="1">
                <a:solidFill>
                  <a:schemeClr val="dk1"/>
                </a:solidFill>
                <a:highlight>
                  <a:srgbClr val="FFFFFF"/>
                </a:highlight>
                <a:latin typeface="Courier New"/>
                <a:ea typeface="Courier New"/>
                <a:cs typeface="Courier New"/>
                <a:sym typeface="Courier New"/>
              </a:rPr>
              <a:t>(</a:t>
            </a:r>
            <a:r>
              <a:rPr lang="en" sz="600" b="1">
                <a:solidFill>
                  <a:srgbClr val="A31515"/>
                </a:solidFill>
                <a:highlight>
                  <a:srgbClr val="FFFFFF"/>
                </a:highlight>
                <a:latin typeface="Courier New"/>
                <a:ea typeface="Courier New"/>
                <a:cs typeface="Courier New"/>
                <a:sym typeface="Courier New"/>
              </a:rPr>
              <a:t>'[Service Worker] Installing Service Worker ...'</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event</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event</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waitUntil</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caches</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open</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CACHE_STATIC_NAME</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795E26"/>
                </a:solidFill>
                <a:highlight>
                  <a:srgbClr val="FFFFFF"/>
                </a:highlight>
                <a:latin typeface="Courier New"/>
                <a:ea typeface="Courier New"/>
                <a:cs typeface="Courier New"/>
                <a:sym typeface="Courier New"/>
              </a:rPr>
              <a:t>then</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cache</a:t>
            </a:r>
            <a:r>
              <a:rPr lang="en" sz="600" b="1">
                <a:solidFill>
                  <a:schemeClr val="dk1"/>
                </a:solidFill>
                <a:highlight>
                  <a:srgbClr val="FFFFFF"/>
                </a:highlight>
                <a:latin typeface="Courier New"/>
                <a:ea typeface="Courier New"/>
                <a:cs typeface="Courier New"/>
                <a:sym typeface="Courier New"/>
              </a:rPr>
              <a:t> </a:t>
            </a:r>
            <a:r>
              <a:rPr lang="en" sz="600" b="1">
                <a:solidFill>
                  <a:srgbClr val="0000FF"/>
                </a:solidFill>
                <a:highlight>
                  <a:srgbClr val="FFFFFF"/>
                </a:highlight>
                <a:latin typeface="Courier New"/>
                <a:ea typeface="Courier New"/>
                <a:cs typeface="Courier New"/>
                <a:sym typeface="Courier New"/>
              </a:rPr>
              <a:t>=&gt;</a:t>
            </a: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267F99"/>
                </a:solidFill>
                <a:highlight>
                  <a:srgbClr val="FFFFFF"/>
                </a:highlight>
                <a:latin typeface="Courier New"/>
                <a:ea typeface="Courier New"/>
                <a:cs typeface="Courier New"/>
                <a:sym typeface="Courier New"/>
              </a:rPr>
              <a:t>console</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log</a:t>
            </a:r>
            <a:r>
              <a:rPr lang="en" sz="600" b="1">
                <a:solidFill>
                  <a:schemeClr val="dk1"/>
                </a:solidFill>
                <a:highlight>
                  <a:srgbClr val="FFFFFF"/>
                </a:highlight>
                <a:latin typeface="Courier New"/>
                <a:ea typeface="Courier New"/>
                <a:cs typeface="Courier New"/>
                <a:sym typeface="Courier New"/>
              </a:rPr>
              <a:t>(</a:t>
            </a:r>
            <a:r>
              <a:rPr lang="en" sz="600" b="1">
                <a:solidFill>
                  <a:srgbClr val="A31515"/>
                </a:solidFill>
                <a:highlight>
                  <a:srgbClr val="FFFFFF"/>
                </a:highlight>
                <a:latin typeface="Courier New"/>
                <a:ea typeface="Courier New"/>
                <a:cs typeface="Courier New"/>
                <a:sym typeface="Courier New"/>
              </a:rPr>
              <a:t>'[Service Worker] Precaching App Shell'</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cache</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addAll</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URLS_TO_PRECACHE</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795E26"/>
                </a:solidFill>
                <a:highlight>
                  <a:srgbClr val="FFFFFF"/>
                </a:highlight>
                <a:latin typeface="Courier New"/>
                <a:ea typeface="Courier New"/>
                <a:cs typeface="Courier New"/>
                <a:sym typeface="Courier New"/>
              </a:rPr>
              <a:t>then</a:t>
            </a:r>
            <a:r>
              <a:rPr lang="en" sz="600" b="1">
                <a:solidFill>
                  <a:schemeClr val="dk1"/>
                </a:solidFill>
                <a:highlight>
                  <a:srgbClr val="FFFFFF"/>
                </a:highlight>
                <a:latin typeface="Courier New"/>
                <a:ea typeface="Courier New"/>
                <a:cs typeface="Courier New"/>
                <a:sym typeface="Courier New"/>
              </a:rPr>
              <a:t>(() </a:t>
            </a:r>
            <a:r>
              <a:rPr lang="en" sz="600" b="1">
                <a:solidFill>
                  <a:srgbClr val="0000FF"/>
                </a:solidFill>
                <a:highlight>
                  <a:srgbClr val="FFFFFF"/>
                </a:highlight>
                <a:latin typeface="Courier New"/>
                <a:ea typeface="Courier New"/>
                <a:cs typeface="Courier New"/>
                <a:sym typeface="Courier New"/>
              </a:rPr>
              <a:t>=&gt;</a:t>
            </a: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267F99"/>
                </a:solidFill>
                <a:highlight>
                  <a:srgbClr val="FFFFFF"/>
                </a:highlight>
                <a:latin typeface="Courier New"/>
                <a:ea typeface="Courier New"/>
                <a:cs typeface="Courier New"/>
                <a:sym typeface="Courier New"/>
              </a:rPr>
              <a:t>console</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log</a:t>
            </a:r>
            <a:r>
              <a:rPr lang="en" sz="600" b="1">
                <a:solidFill>
                  <a:schemeClr val="dk1"/>
                </a:solidFill>
                <a:highlight>
                  <a:srgbClr val="FFFFFF"/>
                </a:highlight>
                <a:latin typeface="Courier New"/>
                <a:ea typeface="Courier New"/>
                <a:cs typeface="Courier New"/>
                <a:sym typeface="Courier New"/>
              </a:rPr>
              <a:t>(</a:t>
            </a:r>
            <a:r>
              <a:rPr lang="en" sz="600" b="1">
                <a:solidFill>
                  <a:srgbClr val="A31515"/>
                </a:solidFill>
                <a:highlight>
                  <a:srgbClr val="FFFFFF"/>
                </a:highlight>
                <a:latin typeface="Courier New"/>
                <a:ea typeface="Courier New"/>
                <a:cs typeface="Courier New"/>
                <a:sym typeface="Courier New"/>
              </a:rPr>
              <a:t>'[ServiceWorker] Skip waiting on install'</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F00DB"/>
                </a:solidFill>
                <a:highlight>
                  <a:srgbClr val="FFFFFF"/>
                </a:highlight>
                <a:latin typeface="Courier New"/>
                <a:ea typeface="Courier New"/>
                <a:cs typeface="Courier New"/>
                <a:sym typeface="Courier New"/>
              </a:rPr>
              <a:t>return</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self</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skipWaiting</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endParaRPr sz="600" b="1">
              <a:solidFill>
                <a:schemeClr val="dk1"/>
              </a:solidFill>
              <a:highlight>
                <a:srgbClr val="FFFFFF"/>
              </a:highlight>
              <a:latin typeface="Courier New"/>
              <a:ea typeface="Courier New"/>
              <a:cs typeface="Courier New"/>
              <a:sym typeface="Courier New"/>
            </a:endParaRPr>
          </a:p>
          <a:p>
            <a:pPr marL="914400" lvl="0" indent="0" algn="l" rtl="0">
              <a:spcBef>
                <a:spcPts val="0"/>
              </a:spcBef>
              <a:spcAft>
                <a:spcPts val="1600"/>
              </a:spcAft>
              <a:buNone/>
            </a:pPr>
            <a:endParaRPr sz="600" b="1"/>
          </a:p>
        </p:txBody>
      </p:sp>
      <p:sp>
        <p:nvSpPr>
          <p:cNvPr id="301" name="Google Shape;301;p49"/>
          <p:cNvSpPr txBox="1">
            <a:spLocks noGrp="1"/>
          </p:cNvSpPr>
          <p:nvPr>
            <p:ph type="title"/>
          </p:nvPr>
        </p:nvSpPr>
        <p:spPr>
          <a:xfrm>
            <a:off x="267450" y="231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FF9900"/>
                </a:solidFill>
              </a:rPr>
              <a:t>Add this in sw.js</a:t>
            </a:r>
            <a:endParaRPr b="1">
              <a:solidFill>
                <a:srgbClr val="FF9900"/>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7" name="Google Shape;307;p5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08" name="Google Shape;308;p50"/>
          <p:cNvPicPr preferRelativeResize="0"/>
          <p:nvPr/>
        </p:nvPicPr>
        <p:blipFill>
          <a:blip r:embed="rId3">
            <a:alphaModFix/>
          </a:blip>
          <a:stretch>
            <a:fillRect/>
          </a:stretch>
        </p:blipFill>
        <p:spPr>
          <a:xfrm>
            <a:off x="0" y="522838"/>
            <a:ext cx="9143999" cy="4097823"/>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4" name="Google Shape;314;p5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15" name="Google Shape;315;p51"/>
          <p:cNvPicPr preferRelativeResize="0"/>
          <p:nvPr/>
        </p:nvPicPr>
        <p:blipFill>
          <a:blip r:embed="rId3">
            <a:alphaModFix/>
          </a:blip>
          <a:stretch>
            <a:fillRect/>
          </a:stretch>
        </p:blipFill>
        <p:spPr>
          <a:xfrm>
            <a:off x="0" y="382032"/>
            <a:ext cx="9144000" cy="437943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 name="Google Shape;74;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75" name="Google Shape;75;p16"/>
          <p:cNvPicPr preferRelativeResize="0"/>
          <p:nvPr/>
        </p:nvPicPr>
        <p:blipFill>
          <a:blip r:embed="rId3">
            <a:alphaModFix/>
          </a:blip>
          <a:stretch>
            <a:fillRect/>
          </a:stretch>
        </p:blipFill>
        <p:spPr>
          <a:xfrm>
            <a:off x="889336" y="0"/>
            <a:ext cx="7365330" cy="5143501"/>
          </a:xfrm>
          <a:prstGeom prst="rect">
            <a:avLst/>
          </a:prstGeom>
          <a:noFill/>
          <a:ln>
            <a:noFill/>
          </a:ln>
        </p:spPr>
      </p:pic>
      <p:sp>
        <p:nvSpPr>
          <p:cNvPr id="76" name="Google Shape;76;p16"/>
          <p:cNvSpPr txBox="1"/>
          <p:nvPr/>
        </p:nvSpPr>
        <p:spPr>
          <a:xfrm>
            <a:off x="2776800" y="1833575"/>
            <a:ext cx="5237400" cy="5247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t>&gt; git clone</a:t>
            </a:r>
            <a:r>
              <a:rPr lang="en"/>
              <a:t> </a:t>
            </a:r>
            <a:r>
              <a:rPr lang="en" sz="1100" b="1" u="sng">
                <a:solidFill>
                  <a:schemeClr val="hlink"/>
                </a:solidFill>
                <a:hlinkClick r:id="rId4"/>
              </a:rPr>
              <a:t>https://github.com/The-Guide/fe-guild-2019-pwa</a:t>
            </a:r>
            <a:endParaRPr b="1"/>
          </a:p>
          <a:p>
            <a:pPr marL="0" lvl="0" indent="0" algn="l" rtl="0">
              <a:spcBef>
                <a:spcPts val="0"/>
              </a:spcBef>
              <a:spcAft>
                <a:spcPts val="0"/>
              </a:spcAft>
              <a:buNone/>
            </a:pPr>
            <a:r>
              <a:rPr lang="en" b="1"/>
              <a:t>&gt; cd  fe-guild-2019-pwa</a:t>
            </a:r>
            <a:endParaRPr b="1"/>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1" name="Google Shape;321;p5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22" name="Google Shape;322;p52"/>
          <p:cNvPicPr preferRelativeResize="0"/>
          <p:nvPr/>
        </p:nvPicPr>
        <p:blipFill>
          <a:blip r:embed="rId3">
            <a:alphaModFix/>
          </a:blip>
          <a:stretch>
            <a:fillRect/>
          </a:stretch>
        </p:blipFill>
        <p:spPr>
          <a:xfrm>
            <a:off x="1411445" y="0"/>
            <a:ext cx="6321112" cy="514350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9900"/>
                </a:solidFill>
              </a:rPr>
              <a:t>Add this in sw.js</a:t>
            </a:r>
            <a:endParaRPr sz="3000" b="1">
              <a:solidFill>
                <a:srgbClr val="FF9900"/>
              </a:solidFill>
            </a:endParaRPr>
          </a:p>
          <a:p>
            <a:pPr marL="0" lvl="0" indent="0" algn="l" rtl="0">
              <a:spcBef>
                <a:spcPts val="0"/>
              </a:spcBef>
              <a:spcAft>
                <a:spcPts val="0"/>
              </a:spcAft>
              <a:buNone/>
            </a:pPr>
            <a:endParaRPr/>
          </a:p>
        </p:txBody>
      </p:sp>
      <p:sp>
        <p:nvSpPr>
          <p:cNvPr id="328" name="Google Shape;328;p53"/>
          <p:cNvSpPr txBox="1">
            <a:spLocks noGrp="1"/>
          </p:cNvSpPr>
          <p:nvPr>
            <p:ph type="body" idx="1"/>
          </p:nvPr>
        </p:nvSpPr>
        <p:spPr>
          <a:xfrm>
            <a:off x="311700" y="1152475"/>
            <a:ext cx="8520600" cy="6255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 sz="1050">
                <a:solidFill>
                  <a:schemeClr val="dk1"/>
                </a:solidFill>
                <a:latin typeface="Roboto"/>
                <a:ea typeface="Roboto"/>
                <a:cs typeface="Roboto"/>
                <a:sym typeface="Roboto"/>
              </a:rPr>
              <a:t>The reason is that the cache is primed and ready to go, but we are not reading assets from it. In order to do that we need to add the code in the next listing to our Service Worker in order to start listening to the </a:t>
            </a:r>
            <a:r>
              <a:rPr lang="en" sz="1050" b="1" i="1">
                <a:solidFill>
                  <a:schemeClr val="dk1"/>
                </a:solidFill>
                <a:latin typeface="Roboto"/>
                <a:ea typeface="Roboto"/>
                <a:cs typeface="Roboto"/>
                <a:sym typeface="Roboto"/>
              </a:rPr>
              <a:t>fetch</a:t>
            </a:r>
            <a:r>
              <a:rPr lang="en" sz="1050">
                <a:solidFill>
                  <a:schemeClr val="dk1"/>
                </a:solidFill>
                <a:latin typeface="Roboto"/>
                <a:ea typeface="Roboto"/>
                <a:cs typeface="Roboto"/>
                <a:sym typeface="Roboto"/>
              </a:rPr>
              <a:t> event.</a:t>
            </a:r>
            <a:endParaRPr sz="900" b="1">
              <a:solidFill>
                <a:srgbClr val="00108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endParaRPr sz="700" b="1">
              <a:solidFill>
                <a:srgbClr val="00108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endParaRPr sz="700" b="1">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1600"/>
              </a:spcAft>
              <a:buNone/>
            </a:pPr>
            <a:endParaRPr b="1"/>
          </a:p>
        </p:txBody>
      </p:sp>
      <p:sp>
        <p:nvSpPr>
          <p:cNvPr id="329" name="Google Shape;329;p53"/>
          <p:cNvSpPr txBox="1"/>
          <p:nvPr/>
        </p:nvSpPr>
        <p:spPr>
          <a:xfrm>
            <a:off x="294750" y="1777975"/>
            <a:ext cx="8554500" cy="26238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914400" lvl="0" indent="0" algn="l" rtl="0">
              <a:lnSpc>
                <a:spcPct val="150000"/>
              </a:lnSpc>
              <a:spcBef>
                <a:spcPts val="0"/>
              </a:spcBef>
              <a:spcAft>
                <a:spcPts val="0"/>
              </a:spcAft>
              <a:buClr>
                <a:schemeClr val="dk1"/>
              </a:buClr>
              <a:buSzPts val="1100"/>
              <a:buFont typeface="Arial"/>
              <a:buNone/>
            </a:pPr>
            <a:r>
              <a:rPr lang="en" sz="800" b="1">
                <a:solidFill>
                  <a:srgbClr val="001080"/>
                </a:solidFill>
                <a:highlight>
                  <a:srgbClr val="FFFFFF"/>
                </a:highlight>
                <a:latin typeface="Courier New"/>
                <a:ea typeface="Courier New"/>
                <a:cs typeface="Courier New"/>
                <a:sym typeface="Courier New"/>
              </a:rPr>
              <a:t>self</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addEventListener</a:t>
            </a:r>
            <a:r>
              <a:rPr lang="en" sz="800" b="1">
                <a:solidFill>
                  <a:schemeClr val="dk1"/>
                </a:solidFill>
                <a:highlight>
                  <a:srgbClr val="FFFFFF"/>
                </a:highlight>
                <a:latin typeface="Courier New"/>
                <a:ea typeface="Courier New"/>
                <a:cs typeface="Courier New"/>
                <a:sym typeface="Courier New"/>
              </a:rPr>
              <a:t>(</a:t>
            </a:r>
            <a:r>
              <a:rPr lang="en" sz="800" b="1">
                <a:solidFill>
                  <a:srgbClr val="A31515"/>
                </a:solidFill>
                <a:highlight>
                  <a:srgbClr val="FFFFFF"/>
                </a:highlight>
                <a:latin typeface="Courier New"/>
                <a:ea typeface="Courier New"/>
                <a:cs typeface="Courier New"/>
                <a:sym typeface="Courier New"/>
              </a:rPr>
              <a:t>'fetch'</a:t>
            </a: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event</a:t>
            </a:r>
            <a:r>
              <a:rPr lang="en" sz="800" b="1">
                <a:solidFill>
                  <a:schemeClr val="dk1"/>
                </a:solidFill>
                <a:highlight>
                  <a:srgbClr val="FFFFFF"/>
                </a:highlight>
                <a:latin typeface="Courier New"/>
                <a:ea typeface="Courier New"/>
                <a:cs typeface="Courier New"/>
                <a:sym typeface="Courier New"/>
              </a:rPr>
              <a:t> </a:t>
            </a:r>
            <a:r>
              <a:rPr lang="en" sz="800" b="1">
                <a:solidFill>
                  <a:srgbClr val="0000FF"/>
                </a:solidFill>
                <a:highlight>
                  <a:srgbClr val="FFFFFF"/>
                </a:highlight>
                <a:latin typeface="Courier New"/>
                <a:ea typeface="Courier New"/>
                <a:cs typeface="Courier New"/>
                <a:sym typeface="Courier New"/>
              </a:rPr>
              <a:t>=&gt;</a:t>
            </a: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267F99"/>
                </a:solidFill>
                <a:highlight>
                  <a:srgbClr val="FFFFFF"/>
                </a:highlight>
                <a:latin typeface="Courier New"/>
                <a:ea typeface="Courier New"/>
                <a:cs typeface="Courier New"/>
                <a:sym typeface="Courier New"/>
              </a:rPr>
              <a:t>console</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log</a:t>
            </a:r>
            <a:r>
              <a:rPr lang="en" sz="800" b="1">
                <a:solidFill>
                  <a:schemeClr val="dk1"/>
                </a:solidFill>
                <a:highlight>
                  <a:srgbClr val="FFFFFF"/>
                </a:highlight>
                <a:latin typeface="Courier New"/>
                <a:ea typeface="Courier New"/>
                <a:cs typeface="Courier New"/>
                <a:sym typeface="Courier New"/>
              </a:rPr>
              <a:t>(</a:t>
            </a:r>
            <a:r>
              <a:rPr lang="en" sz="800" b="1">
                <a:solidFill>
                  <a:srgbClr val="A31515"/>
                </a:solidFill>
                <a:highlight>
                  <a:srgbClr val="FFFFFF"/>
                </a:highlight>
                <a:latin typeface="Courier New"/>
                <a:ea typeface="Courier New"/>
                <a:cs typeface="Courier New"/>
                <a:sym typeface="Courier New"/>
              </a:rPr>
              <a:t>'[Service Worker] Fetching something ....'</a:t>
            </a: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event</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event</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respondWith</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caches</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match</a:t>
            </a:r>
            <a:r>
              <a:rPr lang="en" sz="800" b="1">
                <a:solidFill>
                  <a:schemeClr val="dk1"/>
                </a:solidFill>
                <a:highlight>
                  <a:srgbClr val="FFFFFF"/>
                </a:highlight>
                <a:latin typeface="Courier New"/>
                <a:ea typeface="Courier New"/>
                <a:cs typeface="Courier New"/>
                <a:sym typeface="Courier New"/>
              </a:rPr>
              <a:t>(</a:t>
            </a:r>
            <a:r>
              <a:rPr lang="en" sz="800" b="1">
                <a:solidFill>
                  <a:srgbClr val="001080"/>
                </a:solidFill>
                <a:highlight>
                  <a:srgbClr val="FFFFFF"/>
                </a:highlight>
                <a:latin typeface="Courier New"/>
                <a:ea typeface="Courier New"/>
                <a:cs typeface="Courier New"/>
                <a:sym typeface="Courier New"/>
              </a:rPr>
              <a:t>event</a:t>
            </a:r>
            <a:r>
              <a:rPr lang="en" sz="800" b="1">
                <a:solidFill>
                  <a:schemeClr val="dk1"/>
                </a:solidFill>
                <a:highlight>
                  <a:srgbClr val="FFFFFF"/>
                </a:highlight>
                <a:latin typeface="Courier New"/>
                <a:ea typeface="Courier New"/>
                <a:cs typeface="Courier New"/>
                <a:sym typeface="Courier New"/>
              </a:rPr>
              <a:t>.</a:t>
            </a:r>
            <a:r>
              <a:rPr lang="en" sz="800" b="1">
                <a:solidFill>
                  <a:srgbClr val="001080"/>
                </a:solidFill>
                <a:highlight>
                  <a:srgbClr val="FFFFFF"/>
                </a:highlight>
                <a:latin typeface="Courier New"/>
                <a:ea typeface="Courier New"/>
                <a:cs typeface="Courier New"/>
                <a:sym typeface="Courier New"/>
              </a:rPr>
              <a:t>request</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795E26"/>
                </a:solidFill>
                <a:highlight>
                  <a:srgbClr val="FFFFFF"/>
                </a:highlight>
                <a:latin typeface="Courier New"/>
                <a:ea typeface="Courier New"/>
                <a:cs typeface="Courier New"/>
                <a:sym typeface="Courier New"/>
              </a:rPr>
              <a:t>then</a:t>
            </a:r>
            <a:r>
              <a:rPr lang="en" sz="800" b="1">
                <a:solidFill>
                  <a:schemeClr val="dk1"/>
                </a:solidFill>
                <a:highlight>
                  <a:srgbClr val="FFFFFF"/>
                </a:highlight>
                <a:latin typeface="Courier New"/>
                <a:ea typeface="Courier New"/>
                <a:cs typeface="Courier New"/>
                <a:sym typeface="Courier New"/>
              </a:rPr>
              <a:t>(</a:t>
            </a:r>
            <a:r>
              <a:rPr lang="en" sz="800" b="1">
                <a:solidFill>
                  <a:srgbClr val="001080"/>
                </a:solidFill>
                <a:highlight>
                  <a:srgbClr val="FFFFFF"/>
                </a:highlight>
                <a:latin typeface="Courier New"/>
                <a:ea typeface="Courier New"/>
                <a:cs typeface="Courier New"/>
                <a:sym typeface="Courier New"/>
              </a:rPr>
              <a:t>response</a:t>
            </a:r>
            <a:r>
              <a:rPr lang="en" sz="800" b="1">
                <a:solidFill>
                  <a:schemeClr val="dk1"/>
                </a:solidFill>
                <a:highlight>
                  <a:srgbClr val="FFFFFF"/>
                </a:highlight>
                <a:latin typeface="Courier New"/>
                <a:ea typeface="Courier New"/>
                <a:cs typeface="Courier New"/>
                <a:sym typeface="Courier New"/>
              </a:rPr>
              <a:t> </a:t>
            </a:r>
            <a:r>
              <a:rPr lang="en" sz="800" b="1">
                <a:solidFill>
                  <a:srgbClr val="0000FF"/>
                </a:solidFill>
                <a:highlight>
                  <a:srgbClr val="FFFFFF"/>
                </a:highlight>
                <a:latin typeface="Courier New"/>
                <a:ea typeface="Courier New"/>
                <a:cs typeface="Courier New"/>
                <a:sym typeface="Courier New"/>
              </a:rPr>
              <a:t>=&gt;</a:t>
            </a: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AF00DB"/>
                </a:solidFill>
                <a:highlight>
                  <a:srgbClr val="FFFFFF"/>
                </a:highlight>
                <a:latin typeface="Courier New"/>
                <a:ea typeface="Courier New"/>
                <a:cs typeface="Courier New"/>
                <a:sym typeface="Courier New"/>
              </a:rPr>
              <a:t>if</a:t>
            </a: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response</a:t>
            </a: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267F99"/>
                </a:solidFill>
                <a:highlight>
                  <a:srgbClr val="FFFFFF"/>
                </a:highlight>
                <a:latin typeface="Courier New"/>
                <a:ea typeface="Courier New"/>
                <a:cs typeface="Courier New"/>
                <a:sym typeface="Courier New"/>
              </a:rPr>
              <a:t>console</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log</a:t>
            </a:r>
            <a:r>
              <a:rPr lang="en" sz="800" b="1">
                <a:solidFill>
                  <a:schemeClr val="dk1"/>
                </a:solidFill>
                <a:highlight>
                  <a:srgbClr val="FFFFFF"/>
                </a:highlight>
                <a:latin typeface="Courier New"/>
                <a:ea typeface="Courier New"/>
                <a:cs typeface="Courier New"/>
                <a:sym typeface="Courier New"/>
              </a:rPr>
              <a:t>(</a:t>
            </a:r>
            <a:r>
              <a:rPr lang="en" sz="800" b="1">
                <a:solidFill>
                  <a:srgbClr val="001080"/>
                </a:solidFill>
                <a:highlight>
                  <a:srgbClr val="FFFFFF"/>
                </a:highlight>
                <a:latin typeface="Courier New"/>
                <a:ea typeface="Courier New"/>
                <a:cs typeface="Courier New"/>
                <a:sym typeface="Courier New"/>
              </a:rPr>
              <a:t>response</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AF00DB"/>
                </a:solidFill>
                <a:highlight>
                  <a:srgbClr val="FFFFFF"/>
                </a:highlight>
                <a:latin typeface="Courier New"/>
                <a:ea typeface="Courier New"/>
                <a:cs typeface="Courier New"/>
                <a:sym typeface="Courier New"/>
              </a:rPr>
              <a:t>return</a:t>
            </a: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response</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AF00DB"/>
                </a:solidFill>
                <a:highlight>
                  <a:srgbClr val="FFFFFF"/>
                </a:highlight>
                <a:latin typeface="Courier New"/>
                <a:ea typeface="Courier New"/>
                <a:cs typeface="Courier New"/>
                <a:sym typeface="Courier New"/>
              </a:rPr>
              <a:t>return</a:t>
            </a:r>
            <a:r>
              <a:rPr lang="en" sz="800" b="1">
                <a:solidFill>
                  <a:schemeClr val="dk1"/>
                </a:solidFill>
                <a:highlight>
                  <a:srgbClr val="FFFFFF"/>
                </a:highlight>
                <a:latin typeface="Courier New"/>
                <a:ea typeface="Courier New"/>
                <a:cs typeface="Courier New"/>
                <a:sym typeface="Courier New"/>
              </a:rPr>
              <a:t> </a:t>
            </a:r>
            <a:r>
              <a:rPr lang="en" sz="800" b="1">
                <a:solidFill>
                  <a:srgbClr val="795E26"/>
                </a:solidFill>
                <a:highlight>
                  <a:srgbClr val="FFFFFF"/>
                </a:highlight>
                <a:latin typeface="Courier New"/>
                <a:ea typeface="Courier New"/>
                <a:cs typeface="Courier New"/>
                <a:sym typeface="Courier New"/>
              </a:rPr>
              <a:t>fetch</a:t>
            </a:r>
            <a:r>
              <a:rPr lang="en" sz="800" b="1">
                <a:solidFill>
                  <a:schemeClr val="dk1"/>
                </a:solidFill>
                <a:highlight>
                  <a:srgbClr val="FFFFFF"/>
                </a:highlight>
                <a:latin typeface="Courier New"/>
                <a:ea typeface="Courier New"/>
                <a:cs typeface="Courier New"/>
                <a:sym typeface="Courier New"/>
              </a:rPr>
              <a:t>(</a:t>
            </a:r>
            <a:r>
              <a:rPr lang="en" sz="800" b="1">
                <a:solidFill>
                  <a:srgbClr val="001080"/>
                </a:solidFill>
                <a:highlight>
                  <a:srgbClr val="FFFFFF"/>
                </a:highlight>
                <a:latin typeface="Courier New"/>
                <a:ea typeface="Courier New"/>
                <a:cs typeface="Courier New"/>
                <a:sym typeface="Courier New"/>
              </a:rPr>
              <a:t>event</a:t>
            </a:r>
            <a:r>
              <a:rPr lang="en" sz="800" b="1">
                <a:solidFill>
                  <a:schemeClr val="dk1"/>
                </a:solidFill>
                <a:highlight>
                  <a:srgbClr val="FFFFFF"/>
                </a:highlight>
                <a:latin typeface="Courier New"/>
                <a:ea typeface="Courier New"/>
                <a:cs typeface="Courier New"/>
                <a:sym typeface="Courier New"/>
              </a:rPr>
              <a:t>.</a:t>
            </a:r>
            <a:r>
              <a:rPr lang="en" sz="800" b="1">
                <a:solidFill>
                  <a:srgbClr val="001080"/>
                </a:solidFill>
                <a:highlight>
                  <a:srgbClr val="FFFFFF"/>
                </a:highlight>
                <a:latin typeface="Courier New"/>
                <a:ea typeface="Courier New"/>
                <a:cs typeface="Courier New"/>
                <a:sym typeface="Courier New"/>
              </a:rPr>
              <a:t>request</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700" b="1">
              <a:solidFill>
                <a:srgbClr val="001080"/>
              </a:solidFill>
              <a:highlight>
                <a:schemeClr val="lt1"/>
              </a:highlight>
              <a:latin typeface="Courier New"/>
              <a:ea typeface="Courier New"/>
              <a:cs typeface="Courier New"/>
              <a:sym typeface="Courier New"/>
            </a:endParaRPr>
          </a:p>
        </p:txBody>
      </p:sp>
      <p:sp>
        <p:nvSpPr>
          <p:cNvPr id="330" name="Google Shape;330;p53"/>
          <p:cNvSpPr txBox="1"/>
          <p:nvPr/>
        </p:nvSpPr>
        <p:spPr>
          <a:xfrm>
            <a:off x="311700" y="4457400"/>
            <a:ext cx="8641800" cy="533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n" sz="1050">
                <a:solidFill>
                  <a:schemeClr val="dk1"/>
                </a:solidFill>
                <a:latin typeface="Roboto"/>
                <a:ea typeface="Roboto"/>
                <a:cs typeface="Roboto"/>
                <a:sym typeface="Roboto"/>
              </a:rPr>
              <a:t>We are checking if the incoming URL matches anything that might exist in our current cache using the </a:t>
            </a:r>
            <a:r>
              <a:rPr lang="en" sz="1050" b="1" i="1">
                <a:solidFill>
                  <a:srgbClr val="333333"/>
                </a:solidFill>
              </a:rPr>
              <a:t>caches.match()</a:t>
            </a:r>
            <a:r>
              <a:rPr lang="en" sz="1050" b="1" i="1">
                <a:solidFill>
                  <a:schemeClr val="dk1"/>
                </a:solidFill>
                <a:latin typeface="Roboto"/>
                <a:ea typeface="Roboto"/>
                <a:cs typeface="Roboto"/>
                <a:sym typeface="Roboto"/>
              </a:rPr>
              <a:t> </a:t>
            </a:r>
            <a:r>
              <a:rPr lang="en" sz="1050">
                <a:solidFill>
                  <a:schemeClr val="dk1"/>
                </a:solidFill>
                <a:latin typeface="Roboto"/>
                <a:ea typeface="Roboto"/>
                <a:cs typeface="Roboto"/>
                <a:sym typeface="Roboto"/>
              </a:rPr>
              <a:t>function. If it does, return that cached resource, but if the resource doesn't exist in the cache, continue as normal and fetch the requested resource.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6" name="Google Shape;336;p5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rgbClr val="000000"/>
                </a:solidFill>
              </a:rPr>
              <a:t>If multiple "fetch events" in SW.js, the first "fetch event" is always used.</a:t>
            </a:r>
            <a:endParaRPr sz="2400" b="1">
              <a:solidFill>
                <a:srgbClr val="000000"/>
              </a:solidFill>
            </a:endParaRPr>
          </a:p>
          <a:p>
            <a:pPr marL="0" lvl="0" indent="0" algn="ctr" rtl="0">
              <a:spcBef>
                <a:spcPts val="0"/>
              </a:spcBef>
              <a:spcAft>
                <a:spcPts val="0"/>
              </a:spcAft>
              <a:buNone/>
            </a:pPr>
            <a:endParaRPr sz="2400" b="1">
              <a:solidFill>
                <a:srgbClr val="000000"/>
              </a:solidFill>
            </a:endParaRPr>
          </a:p>
          <a:p>
            <a:pPr marL="0" lvl="0" indent="0" algn="ctr" rtl="0">
              <a:spcBef>
                <a:spcPts val="0"/>
              </a:spcBef>
              <a:spcAft>
                <a:spcPts val="0"/>
              </a:spcAft>
              <a:buNone/>
            </a:pPr>
            <a:r>
              <a:rPr lang="en" sz="2400" b="1">
                <a:solidFill>
                  <a:srgbClr val="000000"/>
                </a:solidFill>
              </a:rPr>
              <a:t>So always use only 1 fetch event in the SW.js</a:t>
            </a:r>
            <a:endParaRPr sz="2400" b="1">
              <a:solidFill>
                <a:srgbClr val="000000"/>
              </a:solidFill>
            </a:endParaRPr>
          </a:p>
          <a:p>
            <a:pPr marL="0" lvl="0" indent="0" algn="l" rtl="0">
              <a:spcBef>
                <a:spcPts val="0"/>
              </a:spcBef>
              <a:spcAft>
                <a:spcPts val="0"/>
              </a:spcAft>
              <a:buNone/>
            </a:pPr>
            <a:endParaRPr sz="1400" b="1">
              <a:solidFill>
                <a:srgbClr val="000000"/>
              </a:solidFill>
            </a:endParaRPr>
          </a:p>
          <a:p>
            <a:pPr marL="0" lvl="0" indent="0" algn="l" rtl="0">
              <a:lnSpc>
                <a:spcPct val="100000"/>
              </a:lnSpc>
              <a:spcBef>
                <a:spcPts val="0"/>
              </a:spcBef>
              <a:spcAft>
                <a:spcPts val="0"/>
              </a:spcAft>
              <a:buNone/>
            </a:pPr>
            <a:endParaRPr sz="1400">
              <a:solidFill>
                <a:srgbClr val="000000"/>
              </a:solidFill>
            </a:endParaRPr>
          </a:p>
          <a:p>
            <a:pPr marL="0" lvl="0" indent="0" algn="l" rtl="0">
              <a:spcBef>
                <a:spcPts val="0"/>
              </a:spcBef>
              <a:spcAft>
                <a:spcPts val="160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2" name="Google Shape;342;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43" name="Google Shape;343;p55"/>
          <p:cNvPicPr preferRelativeResize="0"/>
          <p:nvPr/>
        </p:nvPicPr>
        <p:blipFill>
          <a:blip r:embed="rId3">
            <a:alphaModFix/>
          </a:blip>
          <a:stretch>
            <a:fillRect/>
          </a:stretch>
        </p:blipFill>
        <p:spPr>
          <a:xfrm>
            <a:off x="1127766" y="0"/>
            <a:ext cx="6888468" cy="51435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FF9900"/>
                </a:solidFill>
              </a:rPr>
              <a:t>Set your PWA offline</a:t>
            </a:r>
            <a:endParaRPr b="1">
              <a:solidFill>
                <a:srgbClr val="FF9900"/>
              </a:solidFill>
            </a:endParaRPr>
          </a:p>
        </p:txBody>
      </p:sp>
      <p:pic>
        <p:nvPicPr>
          <p:cNvPr id="349" name="Google Shape;349;p56"/>
          <p:cNvPicPr preferRelativeResize="0"/>
          <p:nvPr/>
        </p:nvPicPr>
        <p:blipFill>
          <a:blip r:embed="rId3">
            <a:alphaModFix/>
          </a:blip>
          <a:stretch>
            <a:fillRect/>
          </a:stretch>
        </p:blipFill>
        <p:spPr>
          <a:xfrm>
            <a:off x="3969175" y="1199850"/>
            <a:ext cx="5000599" cy="3744524"/>
          </a:xfrm>
          <a:prstGeom prst="rect">
            <a:avLst/>
          </a:prstGeom>
          <a:noFill/>
          <a:ln>
            <a:noFill/>
          </a:ln>
        </p:spPr>
      </p:pic>
      <p:sp>
        <p:nvSpPr>
          <p:cNvPr id="350" name="Google Shape;350;p56"/>
          <p:cNvSpPr txBox="1"/>
          <p:nvPr/>
        </p:nvSpPr>
        <p:spPr>
          <a:xfrm>
            <a:off x="4054475" y="1199850"/>
            <a:ext cx="3660900" cy="1425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highlight>
                <a:srgbClr val="FFFFFF"/>
              </a:highlight>
            </a:endParaRPr>
          </a:p>
        </p:txBody>
      </p:sp>
      <p:pic>
        <p:nvPicPr>
          <p:cNvPr id="351" name="Google Shape;351;p56"/>
          <p:cNvPicPr preferRelativeResize="0"/>
          <p:nvPr/>
        </p:nvPicPr>
        <p:blipFill>
          <a:blip r:embed="rId4">
            <a:alphaModFix/>
          </a:blip>
          <a:stretch>
            <a:fillRect/>
          </a:stretch>
        </p:blipFill>
        <p:spPr>
          <a:xfrm>
            <a:off x="92125" y="1199851"/>
            <a:ext cx="3877051" cy="91884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7" name="Google Shape;357;p5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58" name="Google Shape;358;p57"/>
          <p:cNvPicPr preferRelativeResize="0"/>
          <p:nvPr/>
        </p:nvPicPr>
        <p:blipFill>
          <a:blip r:embed="rId3">
            <a:alphaModFix/>
          </a:blip>
          <a:stretch>
            <a:fillRect/>
          </a:stretch>
        </p:blipFill>
        <p:spPr>
          <a:xfrm>
            <a:off x="0" y="1276535"/>
            <a:ext cx="9144002" cy="259043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58"/>
          <p:cNvSpPr txBox="1">
            <a:spLocks noGrp="1"/>
          </p:cNvSpPr>
          <p:nvPr>
            <p:ph type="body" idx="1"/>
          </p:nvPr>
        </p:nvSpPr>
        <p:spPr>
          <a:xfrm>
            <a:off x="311700" y="332100"/>
            <a:ext cx="8520600" cy="42768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914400" lvl="0" indent="0" algn="l" rtl="0">
              <a:lnSpc>
                <a:spcPct val="150000"/>
              </a:lnSpc>
              <a:spcBef>
                <a:spcPts val="0"/>
              </a:spcBef>
              <a:spcAft>
                <a:spcPts val="0"/>
              </a:spcAft>
              <a:buClr>
                <a:schemeClr val="dk1"/>
              </a:buClr>
              <a:buSzPts val="1100"/>
              <a:buFont typeface="Arial"/>
              <a:buNone/>
            </a:pPr>
            <a:r>
              <a:rPr lang="en" sz="600" b="1">
                <a:solidFill>
                  <a:srgbClr val="008000"/>
                </a:solidFill>
                <a:highlight>
                  <a:srgbClr val="FFFFFF"/>
                </a:highlight>
                <a:latin typeface="Courier New"/>
                <a:ea typeface="Courier New"/>
                <a:cs typeface="Courier New"/>
                <a:sym typeface="Courier New"/>
              </a:rPr>
              <a:t>// Add a new cache for dynamic content</a:t>
            </a:r>
            <a:endParaRPr sz="600" b="1">
              <a:solidFill>
                <a:srgbClr val="008000"/>
              </a:solidFill>
              <a:highlight>
                <a:srgbClr val="FFFFFF"/>
              </a:highlight>
              <a:latin typeface="Courier New"/>
              <a:ea typeface="Courier New"/>
              <a:cs typeface="Courier New"/>
              <a:sym typeface="Courier New"/>
            </a:endParaRPr>
          </a:p>
          <a:p>
            <a:pPr marL="914400" lvl="0" indent="0" algn="l" rtl="0">
              <a:lnSpc>
                <a:spcPct val="100000"/>
              </a:lnSpc>
              <a:spcBef>
                <a:spcPts val="0"/>
              </a:spcBef>
              <a:spcAft>
                <a:spcPts val="0"/>
              </a:spcAft>
              <a:buClr>
                <a:schemeClr val="dk1"/>
              </a:buClr>
              <a:buSzPts val="1100"/>
              <a:buFont typeface="Arial"/>
              <a:buNone/>
            </a:pPr>
            <a:r>
              <a:rPr lang="en" sz="600" b="1">
                <a:solidFill>
                  <a:srgbClr val="0000FF"/>
                </a:solidFill>
                <a:highlight>
                  <a:srgbClr val="FFFFFF"/>
                </a:highlight>
                <a:latin typeface="Courier New"/>
                <a:ea typeface="Courier New"/>
                <a:cs typeface="Courier New"/>
                <a:sym typeface="Courier New"/>
              </a:rPr>
              <a:t>const</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CACHE_DYNAMIC_NAME</a:t>
            </a:r>
            <a:r>
              <a:rPr lang="en" sz="600" b="1">
                <a:solidFill>
                  <a:schemeClr val="dk1"/>
                </a:solidFill>
                <a:highlight>
                  <a:srgbClr val="FFFFFF"/>
                </a:highlight>
                <a:latin typeface="Courier New"/>
                <a:ea typeface="Courier New"/>
                <a:cs typeface="Courier New"/>
                <a:sym typeface="Courier New"/>
              </a:rPr>
              <a:t> = </a:t>
            </a:r>
            <a:r>
              <a:rPr lang="en" sz="600" b="1">
                <a:solidFill>
                  <a:srgbClr val="A31515"/>
                </a:solidFill>
                <a:highlight>
                  <a:srgbClr val="FFFFFF"/>
                </a:highlight>
                <a:latin typeface="Courier New"/>
                <a:ea typeface="Courier New"/>
                <a:cs typeface="Courier New"/>
                <a:sym typeface="Courier New"/>
              </a:rPr>
              <a:t>'dynamic'</a:t>
            </a: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00000"/>
              </a:lnSpc>
              <a:spcBef>
                <a:spcPts val="0"/>
              </a:spcBef>
              <a:spcAft>
                <a:spcPts val="0"/>
              </a:spcAft>
              <a:buClr>
                <a:schemeClr val="dk1"/>
              </a:buClr>
              <a:buSzPts val="1100"/>
              <a:buFont typeface="Arial"/>
              <a:buNone/>
            </a:pPr>
            <a:r>
              <a:rPr lang="en" sz="600" b="1">
                <a:solidFill>
                  <a:srgbClr val="001080"/>
                </a:solidFill>
                <a:highlight>
                  <a:srgbClr val="FFFFFF"/>
                </a:highlight>
                <a:latin typeface="Courier New"/>
                <a:ea typeface="Courier New"/>
                <a:cs typeface="Courier New"/>
                <a:sym typeface="Courier New"/>
              </a:rPr>
              <a:t>self</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addEventListener</a:t>
            </a:r>
            <a:r>
              <a:rPr lang="en" sz="600" b="1">
                <a:solidFill>
                  <a:schemeClr val="dk1"/>
                </a:solidFill>
                <a:highlight>
                  <a:srgbClr val="FFFFFF"/>
                </a:highlight>
                <a:latin typeface="Courier New"/>
                <a:ea typeface="Courier New"/>
                <a:cs typeface="Courier New"/>
                <a:sym typeface="Courier New"/>
              </a:rPr>
              <a:t>(</a:t>
            </a:r>
            <a:r>
              <a:rPr lang="en" sz="600" b="1">
                <a:solidFill>
                  <a:srgbClr val="A31515"/>
                </a:solidFill>
                <a:highlight>
                  <a:srgbClr val="FFFFFF"/>
                </a:highlight>
                <a:latin typeface="Courier New"/>
                <a:ea typeface="Courier New"/>
                <a:cs typeface="Courier New"/>
                <a:sym typeface="Courier New"/>
              </a:rPr>
              <a:t>'fetch'</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event</a:t>
            </a:r>
            <a:r>
              <a:rPr lang="en" sz="600" b="1">
                <a:solidFill>
                  <a:schemeClr val="dk1"/>
                </a:solidFill>
                <a:highlight>
                  <a:srgbClr val="FFFFFF"/>
                </a:highlight>
                <a:latin typeface="Courier New"/>
                <a:ea typeface="Courier New"/>
                <a:cs typeface="Courier New"/>
                <a:sym typeface="Courier New"/>
              </a:rPr>
              <a:t> </a:t>
            </a:r>
            <a:r>
              <a:rPr lang="en" sz="600" b="1">
                <a:solidFill>
                  <a:srgbClr val="0000FF"/>
                </a:solidFill>
                <a:highlight>
                  <a:srgbClr val="FFFFFF"/>
                </a:highlight>
                <a:latin typeface="Courier New"/>
                <a:ea typeface="Courier New"/>
                <a:cs typeface="Courier New"/>
                <a:sym typeface="Courier New"/>
              </a:rPr>
              <a:t>=&gt;</a:t>
            </a: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267F99"/>
                </a:solidFill>
                <a:highlight>
                  <a:srgbClr val="FFFFFF"/>
                </a:highlight>
                <a:latin typeface="Courier New"/>
                <a:ea typeface="Courier New"/>
                <a:cs typeface="Courier New"/>
                <a:sym typeface="Courier New"/>
              </a:rPr>
              <a:t>console</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log</a:t>
            </a:r>
            <a:r>
              <a:rPr lang="en" sz="600" b="1">
                <a:solidFill>
                  <a:schemeClr val="dk1"/>
                </a:solidFill>
                <a:highlight>
                  <a:srgbClr val="FFFFFF"/>
                </a:highlight>
                <a:latin typeface="Courier New"/>
                <a:ea typeface="Courier New"/>
                <a:cs typeface="Courier New"/>
                <a:sym typeface="Courier New"/>
              </a:rPr>
              <a:t>(</a:t>
            </a:r>
            <a:r>
              <a:rPr lang="en" sz="600" b="1">
                <a:solidFill>
                  <a:srgbClr val="A31515"/>
                </a:solidFill>
                <a:highlight>
                  <a:srgbClr val="FFFFFF"/>
                </a:highlight>
                <a:latin typeface="Courier New"/>
                <a:ea typeface="Courier New"/>
                <a:cs typeface="Courier New"/>
                <a:sym typeface="Courier New"/>
              </a:rPr>
              <a:t>'[Service Worker] Fetching something ....'</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event</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event</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respondWith</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caches</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match</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event</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request</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795E26"/>
                </a:solidFill>
                <a:highlight>
                  <a:srgbClr val="FFFFFF"/>
                </a:highlight>
                <a:latin typeface="Courier New"/>
                <a:ea typeface="Courier New"/>
                <a:cs typeface="Courier New"/>
                <a:sym typeface="Courier New"/>
              </a:rPr>
              <a:t>then</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response</a:t>
            </a:r>
            <a:r>
              <a:rPr lang="en" sz="600" b="1">
                <a:solidFill>
                  <a:schemeClr val="dk1"/>
                </a:solidFill>
                <a:highlight>
                  <a:srgbClr val="FFFFFF"/>
                </a:highlight>
                <a:latin typeface="Courier New"/>
                <a:ea typeface="Courier New"/>
                <a:cs typeface="Courier New"/>
                <a:sym typeface="Courier New"/>
              </a:rPr>
              <a:t> </a:t>
            </a:r>
            <a:r>
              <a:rPr lang="en" sz="600" b="1">
                <a:solidFill>
                  <a:srgbClr val="0000FF"/>
                </a:solidFill>
                <a:highlight>
                  <a:srgbClr val="FFFFFF"/>
                </a:highlight>
                <a:latin typeface="Courier New"/>
                <a:ea typeface="Courier New"/>
                <a:cs typeface="Courier New"/>
                <a:sym typeface="Courier New"/>
              </a:rPr>
              <a:t>=&gt;</a:t>
            </a: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F00DB"/>
                </a:solidFill>
                <a:highlight>
                  <a:srgbClr val="FFFFFF"/>
                </a:highlight>
                <a:latin typeface="Courier New"/>
                <a:ea typeface="Courier New"/>
                <a:cs typeface="Courier New"/>
                <a:sym typeface="Courier New"/>
              </a:rPr>
              <a:t>if</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response</a:t>
            </a: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F00DB"/>
                </a:solidFill>
                <a:highlight>
                  <a:srgbClr val="FFFFFF"/>
                </a:highlight>
                <a:latin typeface="Courier New"/>
                <a:ea typeface="Courier New"/>
                <a:cs typeface="Courier New"/>
                <a:sym typeface="Courier New"/>
              </a:rPr>
              <a:t>return</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response</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8000"/>
                </a:solidFill>
                <a:highlight>
                  <a:srgbClr val="FFFFFF"/>
                </a:highlight>
                <a:latin typeface="Courier New"/>
                <a:ea typeface="Courier New"/>
                <a:cs typeface="Courier New"/>
                <a:sym typeface="Courier New"/>
              </a:rPr>
              <a:t>// Clone the request - a request is a stream and can be only consumed once</a:t>
            </a:r>
            <a:endParaRPr sz="600" b="1">
              <a:solidFill>
                <a:srgbClr val="00800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00FF"/>
                </a:solidFill>
                <a:highlight>
                  <a:srgbClr val="FFFFFF"/>
                </a:highlight>
                <a:latin typeface="Courier New"/>
                <a:ea typeface="Courier New"/>
                <a:cs typeface="Courier New"/>
                <a:sym typeface="Courier New"/>
              </a:rPr>
              <a:t>const</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requestToCache</a:t>
            </a:r>
            <a:r>
              <a:rPr lang="en" sz="600" b="1">
                <a:solidFill>
                  <a:schemeClr val="dk1"/>
                </a:solidFill>
                <a:highlight>
                  <a:srgbClr val="FFFFFF"/>
                </a:highlight>
                <a:latin typeface="Courier New"/>
                <a:ea typeface="Courier New"/>
                <a:cs typeface="Courier New"/>
                <a:sym typeface="Courier New"/>
              </a:rPr>
              <a:t> = </a:t>
            </a:r>
            <a:r>
              <a:rPr lang="en" sz="600" b="1">
                <a:solidFill>
                  <a:srgbClr val="001080"/>
                </a:solidFill>
                <a:highlight>
                  <a:srgbClr val="FFFFFF"/>
                </a:highlight>
                <a:latin typeface="Courier New"/>
                <a:ea typeface="Courier New"/>
                <a:cs typeface="Courier New"/>
                <a:sym typeface="Courier New"/>
              </a:rPr>
              <a:t>event</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request</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clone</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F00DB"/>
                </a:solidFill>
                <a:highlight>
                  <a:srgbClr val="FFFFFF"/>
                </a:highlight>
                <a:latin typeface="Courier New"/>
                <a:ea typeface="Courier New"/>
                <a:cs typeface="Courier New"/>
                <a:sym typeface="Courier New"/>
              </a:rPr>
              <a:t>return</a:t>
            </a:r>
            <a:r>
              <a:rPr lang="en" sz="600" b="1">
                <a:solidFill>
                  <a:schemeClr val="dk1"/>
                </a:solidFill>
                <a:highlight>
                  <a:srgbClr val="FFFFFF"/>
                </a:highlight>
                <a:latin typeface="Courier New"/>
                <a:ea typeface="Courier New"/>
                <a:cs typeface="Courier New"/>
                <a:sym typeface="Courier New"/>
              </a:rPr>
              <a:t> </a:t>
            </a:r>
            <a:r>
              <a:rPr lang="en" sz="600" b="1">
                <a:solidFill>
                  <a:srgbClr val="795E26"/>
                </a:solidFill>
                <a:highlight>
                  <a:srgbClr val="FFFFFF"/>
                </a:highlight>
                <a:latin typeface="Courier New"/>
                <a:ea typeface="Courier New"/>
                <a:cs typeface="Courier New"/>
                <a:sym typeface="Courier New"/>
              </a:rPr>
              <a:t>fetch</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requestToCache</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795E26"/>
                </a:solidFill>
                <a:highlight>
                  <a:srgbClr val="FFFFFF"/>
                </a:highlight>
                <a:latin typeface="Courier New"/>
                <a:ea typeface="Courier New"/>
                <a:cs typeface="Courier New"/>
                <a:sym typeface="Courier New"/>
              </a:rPr>
              <a:t>then</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response</a:t>
            </a:r>
            <a:r>
              <a:rPr lang="en" sz="600" b="1">
                <a:solidFill>
                  <a:schemeClr val="dk1"/>
                </a:solidFill>
                <a:highlight>
                  <a:srgbClr val="FFFFFF"/>
                </a:highlight>
                <a:latin typeface="Courier New"/>
                <a:ea typeface="Courier New"/>
                <a:cs typeface="Courier New"/>
                <a:sym typeface="Courier New"/>
              </a:rPr>
              <a:t> </a:t>
            </a:r>
            <a:r>
              <a:rPr lang="en" sz="600" b="1">
                <a:solidFill>
                  <a:srgbClr val="0000FF"/>
                </a:solidFill>
                <a:highlight>
                  <a:srgbClr val="FFFFFF"/>
                </a:highlight>
                <a:latin typeface="Courier New"/>
                <a:ea typeface="Courier New"/>
                <a:cs typeface="Courier New"/>
                <a:sym typeface="Courier New"/>
              </a:rPr>
              <a:t>=&gt;</a:t>
            </a: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F00DB"/>
                </a:solidFill>
                <a:highlight>
                  <a:srgbClr val="FFFFFF"/>
                </a:highlight>
                <a:latin typeface="Courier New"/>
                <a:ea typeface="Courier New"/>
                <a:cs typeface="Courier New"/>
                <a:sym typeface="Courier New"/>
              </a:rPr>
              <a:t>if</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response</a:t>
            </a:r>
            <a:r>
              <a:rPr lang="en" sz="600" b="1">
                <a:solidFill>
                  <a:schemeClr val="dk1"/>
                </a:solidFill>
                <a:highlight>
                  <a:srgbClr val="FFFFFF"/>
                </a:highlight>
                <a:latin typeface="Courier New"/>
                <a:ea typeface="Courier New"/>
                <a:cs typeface="Courier New"/>
                <a:sym typeface="Courier New"/>
              </a:rPr>
              <a:t> || </a:t>
            </a:r>
            <a:r>
              <a:rPr lang="en" sz="600" b="1">
                <a:solidFill>
                  <a:srgbClr val="001080"/>
                </a:solidFill>
                <a:highlight>
                  <a:srgbClr val="FFFFFF"/>
                </a:highlight>
                <a:latin typeface="Courier New"/>
                <a:ea typeface="Courier New"/>
                <a:cs typeface="Courier New"/>
                <a:sym typeface="Courier New"/>
              </a:rPr>
              <a:t>response</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status</a:t>
            </a:r>
            <a:r>
              <a:rPr lang="en" sz="600" b="1">
                <a:solidFill>
                  <a:schemeClr val="dk1"/>
                </a:solidFill>
                <a:highlight>
                  <a:srgbClr val="FFFFFF"/>
                </a:highlight>
                <a:latin typeface="Courier New"/>
                <a:ea typeface="Courier New"/>
                <a:cs typeface="Courier New"/>
                <a:sym typeface="Courier New"/>
              </a:rPr>
              <a:t> !== </a:t>
            </a:r>
            <a:r>
              <a:rPr lang="en" sz="600" b="1">
                <a:solidFill>
                  <a:srgbClr val="09885A"/>
                </a:solidFill>
                <a:highlight>
                  <a:srgbClr val="FFFFFF"/>
                </a:highlight>
                <a:latin typeface="Courier New"/>
                <a:ea typeface="Courier New"/>
                <a:cs typeface="Courier New"/>
                <a:sym typeface="Courier New"/>
              </a:rPr>
              <a:t>200</a:t>
            </a: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F00DB"/>
                </a:solidFill>
                <a:highlight>
                  <a:srgbClr val="FFFFFF"/>
                </a:highlight>
                <a:latin typeface="Courier New"/>
                <a:ea typeface="Courier New"/>
                <a:cs typeface="Courier New"/>
                <a:sym typeface="Courier New"/>
              </a:rPr>
              <a:t>return</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response</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8000"/>
                </a:solidFill>
                <a:highlight>
                  <a:srgbClr val="FFFFFF"/>
                </a:highlight>
                <a:latin typeface="Courier New"/>
                <a:ea typeface="Courier New"/>
                <a:cs typeface="Courier New"/>
                <a:sym typeface="Courier New"/>
              </a:rPr>
              <a:t>// Again clone the response because you need to add it into the cache </a:t>
            </a:r>
            <a:endParaRPr sz="600" b="1">
              <a:solidFill>
                <a:srgbClr val="00800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00FF"/>
                </a:solidFill>
                <a:highlight>
                  <a:srgbClr val="FFFFFF"/>
                </a:highlight>
                <a:latin typeface="Courier New"/>
                <a:ea typeface="Courier New"/>
                <a:cs typeface="Courier New"/>
                <a:sym typeface="Courier New"/>
              </a:rPr>
              <a:t>const</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responseToCache</a:t>
            </a:r>
            <a:r>
              <a:rPr lang="en" sz="600" b="1">
                <a:solidFill>
                  <a:schemeClr val="dk1"/>
                </a:solidFill>
                <a:highlight>
                  <a:srgbClr val="FFFFFF"/>
                </a:highlight>
                <a:latin typeface="Courier New"/>
                <a:ea typeface="Courier New"/>
                <a:cs typeface="Courier New"/>
                <a:sym typeface="Courier New"/>
              </a:rPr>
              <a:t> = </a:t>
            </a:r>
            <a:r>
              <a:rPr lang="en" sz="600" b="1">
                <a:solidFill>
                  <a:srgbClr val="001080"/>
                </a:solidFill>
                <a:highlight>
                  <a:srgbClr val="FFFFFF"/>
                </a:highlight>
                <a:latin typeface="Courier New"/>
                <a:ea typeface="Courier New"/>
                <a:cs typeface="Courier New"/>
                <a:sym typeface="Courier New"/>
              </a:rPr>
              <a:t>response</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clone</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caches</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open</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CACHE_DYNAMIC_NAME</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795E26"/>
                </a:solidFill>
                <a:highlight>
                  <a:srgbClr val="FFFFFF"/>
                </a:highlight>
                <a:latin typeface="Courier New"/>
                <a:ea typeface="Courier New"/>
                <a:cs typeface="Courier New"/>
                <a:sym typeface="Courier New"/>
              </a:rPr>
              <a:t>then</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cache</a:t>
            </a:r>
            <a:r>
              <a:rPr lang="en" sz="600" b="1">
                <a:solidFill>
                  <a:schemeClr val="dk1"/>
                </a:solidFill>
                <a:highlight>
                  <a:srgbClr val="FFFFFF"/>
                </a:highlight>
                <a:latin typeface="Courier New"/>
                <a:ea typeface="Courier New"/>
                <a:cs typeface="Courier New"/>
                <a:sym typeface="Courier New"/>
              </a:rPr>
              <a:t> </a:t>
            </a:r>
            <a:r>
              <a:rPr lang="en" sz="600" b="1">
                <a:solidFill>
                  <a:srgbClr val="0000FF"/>
                </a:solidFill>
                <a:highlight>
                  <a:srgbClr val="FFFFFF"/>
                </a:highlight>
                <a:latin typeface="Courier New"/>
                <a:ea typeface="Courier New"/>
                <a:cs typeface="Courier New"/>
                <a:sym typeface="Courier New"/>
              </a:rPr>
              <a:t>=&gt;</a:t>
            </a: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cache</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put</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requestToCache</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responseToCache</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AF00DB"/>
                </a:solidFill>
                <a:highlight>
                  <a:srgbClr val="FFFFFF"/>
                </a:highlight>
                <a:latin typeface="Courier New"/>
                <a:ea typeface="Courier New"/>
                <a:cs typeface="Courier New"/>
                <a:sym typeface="Courier New"/>
              </a:rPr>
              <a:t>return</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response</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r>
              <a:rPr lang="en" sz="600" b="1">
                <a:solidFill>
                  <a:srgbClr val="795E26"/>
                </a:solidFill>
                <a:highlight>
                  <a:srgbClr val="FFFFFF"/>
                </a:highlight>
                <a:latin typeface="Courier New"/>
                <a:ea typeface="Courier New"/>
                <a:cs typeface="Courier New"/>
                <a:sym typeface="Courier New"/>
              </a:rPr>
              <a:t>catch</a:t>
            </a:r>
            <a:r>
              <a:rPr lang="en" sz="600" b="1">
                <a:solidFill>
                  <a:schemeClr val="dk1"/>
                </a:solidFill>
                <a:highlight>
                  <a:srgbClr val="FFFFFF"/>
                </a:highlight>
                <a:latin typeface="Courier New"/>
                <a:ea typeface="Courier New"/>
                <a:cs typeface="Courier New"/>
                <a:sym typeface="Courier New"/>
              </a:rPr>
              <a:t>(</a:t>
            </a:r>
            <a:r>
              <a:rPr lang="en" sz="600" b="1">
                <a:solidFill>
                  <a:srgbClr val="001080"/>
                </a:solidFill>
                <a:highlight>
                  <a:srgbClr val="FFFFFF"/>
                </a:highlight>
                <a:latin typeface="Courier New"/>
                <a:ea typeface="Courier New"/>
                <a:cs typeface="Courier New"/>
                <a:sym typeface="Courier New"/>
              </a:rPr>
              <a:t>error</a:t>
            </a:r>
            <a:r>
              <a:rPr lang="en" sz="600" b="1">
                <a:solidFill>
                  <a:schemeClr val="dk1"/>
                </a:solidFill>
                <a:highlight>
                  <a:srgbClr val="FFFFFF"/>
                </a:highlight>
                <a:latin typeface="Courier New"/>
                <a:ea typeface="Courier New"/>
                <a:cs typeface="Courier New"/>
                <a:sym typeface="Courier New"/>
              </a:rPr>
              <a:t> </a:t>
            </a:r>
            <a:r>
              <a:rPr lang="en" sz="600" b="1">
                <a:solidFill>
                  <a:srgbClr val="0000FF"/>
                </a:solidFill>
                <a:highlight>
                  <a:srgbClr val="FFFFFF"/>
                </a:highlight>
                <a:latin typeface="Courier New"/>
                <a:ea typeface="Courier New"/>
                <a:cs typeface="Courier New"/>
                <a:sym typeface="Courier New"/>
              </a:rPr>
              <a:t>=&gt;</a:t>
            </a:r>
            <a:r>
              <a:rPr lang="en" sz="600" b="1">
                <a:solidFill>
                  <a:schemeClr val="dk1"/>
                </a:solidFill>
                <a:highlight>
                  <a:srgbClr val="FFFFFF"/>
                </a:highlight>
                <a:latin typeface="Courier New"/>
                <a:ea typeface="Courier New"/>
                <a:cs typeface="Courier New"/>
                <a:sym typeface="Courier New"/>
              </a:rPr>
              <a:t> </a:t>
            </a:r>
            <a:r>
              <a:rPr lang="en" sz="600" b="1">
                <a:solidFill>
                  <a:srgbClr val="267F99"/>
                </a:solidFill>
                <a:highlight>
                  <a:srgbClr val="FFFFFF"/>
                </a:highlight>
                <a:latin typeface="Courier New"/>
                <a:ea typeface="Courier New"/>
                <a:cs typeface="Courier New"/>
                <a:sym typeface="Courier New"/>
              </a:rPr>
              <a:t>console</a:t>
            </a:r>
            <a:r>
              <a:rPr lang="en" sz="600" b="1">
                <a:solidFill>
                  <a:schemeClr val="dk1"/>
                </a:solidFill>
                <a:highlight>
                  <a:srgbClr val="FFFFFF"/>
                </a:highlight>
                <a:latin typeface="Courier New"/>
                <a:ea typeface="Courier New"/>
                <a:cs typeface="Courier New"/>
                <a:sym typeface="Courier New"/>
              </a:rPr>
              <a:t>.</a:t>
            </a:r>
            <a:r>
              <a:rPr lang="en" sz="600" b="1">
                <a:solidFill>
                  <a:srgbClr val="795E26"/>
                </a:solidFill>
                <a:highlight>
                  <a:srgbClr val="FFFFFF"/>
                </a:highlight>
                <a:latin typeface="Courier New"/>
                <a:ea typeface="Courier New"/>
                <a:cs typeface="Courier New"/>
                <a:sym typeface="Courier New"/>
              </a:rPr>
              <a:t>log</a:t>
            </a:r>
            <a:r>
              <a:rPr lang="en" sz="600" b="1">
                <a:solidFill>
                  <a:schemeClr val="dk1"/>
                </a:solidFill>
                <a:highlight>
                  <a:srgbClr val="FFFFFF"/>
                </a:highlight>
                <a:latin typeface="Courier New"/>
                <a:ea typeface="Courier New"/>
                <a:cs typeface="Courier New"/>
                <a:sym typeface="Courier New"/>
              </a:rPr>
              <a:t>(</a:t>
            </a:r>
            <a:r>
              <a:rPr lang="en" sz="600" b="1">
                <a:solidFill>
                  <a:srgbClr val="A31515"/>
                </a:solidFill>
                <a:highlight>
                  <a:srgbClr val="FFFFFF"/>
                </a:highlight>
                <a:latin typeface="Courier New"/>
                <a:ea typeface="Courier New"/>
                <a:cs typeface="Courier New"/>
                <a:sym typeface="Courier New"/>
              </a:rPr>
              <a:t>'[Service Worker] Dynamic cache error.'</a:t>
            </a:r>
            <a:r>
              <a:rPr lang="en" sz="600" b="1">
                <a:solidFill>
                  <a:schemeClr val="dk1"/>
                </a:solidFill>
                <a:highlight>
                  <a:srgbClr val="FFFFFF"/>
                </a:highlight>
                <a:latin typeface="Courier New"/>
                <a:ea typeface="Courier New"/>
                <a:cs typeface="Courier New"/>
                <a:sym typeface="Courier New"/>
              </a:rPr>
              <a:t>, </a:t>
            </a:r>
            <a:r>
              <a:rPr lang="en" sz="600" b="1">
                <a:solidFill>
                  <a:srgbClr val="001080"/>
                </a:solidFill>
                <a:highlight>
                  <a:srgbClr val="FFFFFF"/>
                </a:highlight>
                <a:latin typeface="Courier New"/>
                <a:ea typeface="Courier New"/>
                <a:cs typeface="Courier New"/>
                <a:sym typeface="Courier New"/>
              </a:rPr>
              <a:t>error</a:t>
            </a:r>
            <a:r>
              <a:rPr lang="en" sz="600" b="1">
                <a:solidFill>
                  <a:schemeClr val="dk1"/>
                </a:solidFill>
                <a:highlight>
                  <a:srgbClr val="FFFFFF"/>
                </a:highlight>
                <a:latin typeface="Courier New"/>
                <a:ea typeface="Courier New"/>
                <a:cs typeface="Courier New"/>
                <a:sym typeface="Courier New"/>
              </a:rPr>
              <a:t>))</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   );</a:t>
            </a:r>
            <a:endParaRPr sz="6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600" b="1">
                <a:solidFill>
                  <a:schemeClr val="dk1"/>
                </a:solidFill>
                <a:highlight>
                  <a:srgbClr val="FFFFFF"/>
                </a:highlight>
                <a:latin typeface="Courier New"/>
                <a:ea typeface="Courier New"/>
                <a:cs typeface="Courier New"/>
                <a:sym typeface="Courier New"/>
              </a:rPr>
              <a:t>});</a:t>
            </a:r>
            <a:endParaRPr sz="600" b="1"/>
          </a:p>
        </p:txBody>
      </p:sp>
      <p:sp>
        <p:nvSpPr>
          <p:cNvPr id="364" name="Google Shape;364;p58"/>
          <p:cNvSpPr txBox="1"/>
          <p:nvPr/>
        </p:nvSpPr>
        <p:spPr>
          <a:xfrm>
            <a:off x="476100" y="4570425"/>
            <a:ext cx="8356200" cy="5334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 sz="1050">
                <a:solidFill>
                  <a:schemeClr val="dk1"/>
                </a:solidFill>
                <a:latin typeface="Roboto"/>
                <a:ea typeface="Roboto"/>
                <a:cs typeface="Roboto"/>
                <a:sym typeface="Roboto"/>
              </a:rPr>
              <a:t>The code above caches the resource fetched from the network and returns it back to the page. If we reload the page, the resources cached in both caches will be matched.</a:t>
            </a:r>
            <a:endParaRPr sz="600" b="1">
              <a:solidFill>
                <a:schemeClr val="dk1"/>
              </a:solidFill>
              <a:highlight>
                <a:schemeClr val="lt1"/>
              </a:highlight>
              <a:latin typeface="Courier New"/>
              <a:ea typeface="Courier New"/>
              <a:cs typeface="Courier New"/>
              <a:sym typeface="Courier New"/>
            </a:endParaRPr>
          </a:p>
        </p:txBody>
      </p:sp>
      <p:sp>
        <p:nvSpPr>
          <p:cNvPr id="365" name="Google Shape;365;p58"/>
          <p:cNvSpPr txBox="1"/>
          <p:nvPr/>
        </p:nvSpPr>
        <p:spPr>
          <a:xfrm>
            <a:off x="528675" y="0"/>
            <a:ext cx="8356200" cy="332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a:solidFill>
                  <a:srgbClr val="980000"/>
                </a:solidFill>
              </a:rPr>
              <a:t>Add this in sw.js</a:t>
            </a:r>
            <a:endParaRPr sz="600" b="1">
              <a:solidFill>
                <a:srgbClr val="980000"/>
              </a:solidFill>
              <a:highlight>
                <a:schemeClr val="lt1"/>
              </a:highlight>
              <a:latin typeface="Courier New"/>
              <a:ea typeface="Courier New"/>
              <a:cs typeface="Courier New"/>
              <a:sym typeface="Courier New"/>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1" name="Google Shape;371;p5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72" name="Google Shape;372;p59"/>
          <p:cNvPicPr preferRelativeResize="0"/>
          <p:nvPr/>
        </p:nvPicPr>
        <p:blipFill>
          <a:blip r:embed="rId3">
            <a:alphaModFix/>
          </a:blip>
          <a:stretch>
            <a:fillRect/>
          </a:stretch>
        </p:blipFill>
        <p:spPr>
          <a:xfrm>
            <a:off x="0" y="3764"/>
            <a:ext cx="9144002" cy="5135972"/>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Clr>
                <a:schemeClr val="dk1"/>
              </a:buClr>
              <a:buSzPts val="1100"/>
              <a:buFont typeface="Arial"/>
              <a:buNone/>
            </a:pPr>
            <a:r>
              <a:rPr lang="en" b="1">
                <a:solidFill>
                  <a:srgbClr val="980000"/>
                </a:solidFill>
              </a:rPr>
              <a:t>Add this in sw.js</a:t>
            </a:r>
            <a:endParaRPr>
              <a:solidFill>
                <a:srgbClr val="980000"/>
              </a:solidFill>
            </a:endParaRPr>
          </a:p>
        </p:txBody>
      </p:sp>
      <p:sp>
        <p:nvSpPr>
          <p:cNvPr id="378" name="Google Shape;378;p60"/>
          <p:cNvSpPr txBox="1">
            <a:spLocks noGrp="1"/>
          </p:cNvSpPr>
          <p:nvPr>
            <p:ph type="body" idx="1"/>
          </p:nvPr>
        </p:nvSpPr>
        <p:spPr>
          <a:xfrm>
            <a:off x="311700" y="1062650"/>
            <a:ext cx="8520600" cy="40365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914400" lvl="0" indent="0" algn="l" rtl="0">
              <a:lnSpc>
                <a:spcPct val="150000"/>
              </a:lnSpc>
              <a:spcBef>
                <a:spcPts val="0"/>
              </a:spcBef>
              <a:spcAft>
                <a:spcPts val="0"/>
              </a:spcAft>
              <a:buNone/>
            </a:pPr>
            <a:endParaRPr sz="800" b="1">
              <a:solidFill>
                <a:srgbClr val="001080"/>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rgbClr val="001080"/>
                </a:solidFill>
                <a:highlight>
                  <a:srgbClr val="FFFFFF"/>
                </a:highlight>
                <a:latin typeface="Courier New"/>
                <a:ea typeface="Courier New"/>
                <a:cs typeface="Courier New"/>
                <a:sym typeface="Courier New"/>
              </a:rPr>
              <a:t>self</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addEventListener</a:t>
            </a:r>
            <a:r>
              <a:rPr lang="en" sz="800" b="1">
                <a:solidFill>
                  <a:schemeClr val="dk1"/>
                </a:solidFill>
                <a:highlight>
                  <a:srgbClr val="FFFFFF"/>
                </a:highlight>
                <a:latin typeface="Courier New"/>
                <a:ea typeface="Courier New"/>
                <a:cs typeface="Courier New"/>
                <a:sym typeface="Courier New"/>
              </a:rPr>
              <a:t>(</a:t>
            </a:r>
            <a:r>
              <a:rPr lang="en" sz="800" b="1">
                <a:solidFill>
                  <a:srgbClr val="A31515"/>
                </a:solidFill>
                <a:highlight>
                  <a:srgbClr val="FFFFFF"/>
                </a:highlight>
                <a:latin typeface="Courier New"/>
                <a:ea typeface="Courier New"/>
                <a:cs typeface="Courier New"/>
                <a:sym typeface="Courier New"/>
              </a:rPr>
              <a:t>'activate'</a:t>
            </a: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event</a:t>
            </a:r>
            <a:r>
              <a:rPr lang="en" sz="800" b="1">
                <a:solidFill>
                  <a:schemeClr val="dk1"/>
                </a:solidFill>
                <a:highlight>
                  <a:srgbClr val="FFFFFF"/>
                </a:highlight>
                <a:latin typeface="Courier New"/>
                <a:ea typeface="Courier New"/>
                <a:cs typeface="Courier New"/>
                <a:sym typeface="Courier New"/>
              </a:rPr>
              <a:t> </a:t>
            </a:r>
            <a:r>
              <a:rPr lang="en" sz="800" b="1">
                <a:solidFill>
                  <a:srgbClr val="0000FF"/>
                </a:solidFill>
                <a:highlight>
                  <a:srgbClr val="FFFFFF"/>
                </a:highlight>
                <a:latin typeface="Courier New"/>
                <a:ea typeface="Courier New"/>
                <a:cs typeface="Courier New"/>
                <a:sym typeface="Courier New"/>
              </a:rPr>
              <a:t>=&gt;</a:t>
            </a: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267F99"/>
                </a:solidFill>
                <a:highlight>
                  <a:srgbClr val="FFFFFF"/>
                </a:highlight>
                <a:latin typeface="Courier New"/>
                <a:ea typeface="Courier New"/>
                <a:cs typeface="Courier New"/>
                <a:sym typeface="Courier New"/>
              </a:rPr>
              <a:t>console</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log</a:t>
            </a:r>
            <a:r>
              <a:rPr lang="en" sz="800" b="1">
                <a:solidFill>
                  <a:schemeClr val="dk1"/>
                </a:solidFill>
                <a:highlight>
                  <a:srgbClr val="FFFFFF"/>
                </a:highlight>
                <a:latin typeface="Courier New"/>
                <a:ea typeface="Courier New"/>
                <a:cs typeface="Courier New"/>
                <a:sym typeface="Courier New"/>
              </a:rPr>
              <a:t>(</a:t>
            </a:r>
            <a:r>
              <a:rPr lang="en" sz="800" b="1">
                <a:solidFill>
                  <a:srgbClr val="A31515"/>
                </a:solidFill>
                <a:highlight>
                  <a:srgbClr val="FFFFFF"/>
                </a:highlight>
                <a:latin typeface="Courier New"/>
                <a:ea typeface="Courier New"/>
                <a:cs typeface="Courier New"/>
                <a:sym typeface="Courier New"/>
              </a:rPr>
              <a:t>'[Service Worker] Activating Service Worker ...'</a:t>
            </a: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event</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event</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waitUntil</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caches</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keys</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795E26"/>
                </a:solidFill>
                <a:highlight>
                  <a:srgbClr val="FFFFFF"/>
                </a:highlight>
                <a:latin typeface="Courier New"/>
                <a:ea typeface="Courier New"/>
                <a:cs typeface="Courier New"/>
                <a:sym typeface="Courier New"/>
              </a:rPr>
              <a:t>then</a:t>
            </a:r>
            <a:r>
              <a:rPr lang="en" sz="800" b="1">
                <a:solidFill>
                  <a:schemeClr val="dk1"/>
                </a:solidFill>
                <a:highlight>
                  <a:srgbClr val="FFFFFF"/>
                </a:highlight>
                <a:latin typeface="Courier New"/>
                <a:ea typeface="Courier New"/>
                <a:cs typeface="Courier New"/>
                <a:sym typeface="Courier New"/>
              </a:rPr>
              <a:t>(</a:t>
            </a:r>
            <a:r>
              <a:rPr lang="en" sz="800" b="1">
                <a:solidFill>
                  <a:srgbClr val="001080"/>
                </a:solidFill>
                <a:highlight>
                  <a:srgbClr val="FFFFFF"/>
                </a:highlight>
                <a:latin typeface="Courier New"/>
                <a:ea typeface="Courier New"/>
                <a:cs typeface="Courier New"/>
                <a:sym typeface="Courier New"/>
              </a:rPr>
              <a:t>cacheNames</a:t>
            </a:r>
            <a:r>
              <a:rPr lang="en" sz="800" b="1">
                <a:solidFill>
                  <a:schemeClr val="dk1"/>
                </a:solidFill>
                <a:highlight>
                  <a:srgbClr val="FFFFFF"/>
                </a:highlight>
                <a:latin typeface="Courier New"/>
                <a:ea typeface="Courier New"/>
                <a:cs typeface="Courier New"/>
                <a:sym typeface="Courier New"/>
              </a:rPr>
              <a:t> </a:t>
            </a:r>
            <a:r>
              <a:rPr lang="en" sz="800" b="1">
                <a:solidFill>
                  <a:srgbClr val="0000FF"/>
                </a:solidFill>
                <a:highlight>
                  <a:srgbClr val="FFFFFF"/>
                </a:highlight>
                <a:latin typeface="Courier New"/>
                <a:ea typeface="Courier New"/>
                <a:cs typeface="Courier New"/>
                <a:sym typeface="Courier New"/>
              </a:rPr>
              <a:t>=&gt;</a:t>
            </a: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AF00DB"/>
                </a:solidFill>
                <a:highlight>
                  <a:srgbClr val="FFFFFF"/>
                </a:highlight>
                <a:latin typeface="Courier New"/>
                <a:ea typeface="Courier New"/>
                <a:cs typeface="Courier New"/>
                <a:sym typeface="Courier New"/>
              </a:rPr>
              <a:t>return</a:t>
            </a:r>
            <a:r>
              <a:rPr lang="en" sz="800" b="1">
                <a:solidFill>
                  <a:schemeClr val="dk1"/>
                </a:solidFill>
                <a:highlight>
                  <a:srgbClr val="FFFFFF"/>
                </a:highlight>
                <a:latin typeface="Courier New"/>
                <a:ea typeface="Courier New"/>
                <a:cs typeface="Courier New"/>
                <a:sym typeface="Courier New"/>
              </a:rPr>
              <a:t> </a:t>
            </a:r>
            <a:r>
              <a:rPr lang="en" sz="800" b="1">
                <a:solidFill>
                  <a:srgbClr val="267F99"/>
                </a:solidFill>
                <a:highlight>
                  <a:srgbClr val="FFFFFF"/>
                </a:highlight>
                <a:latin typeface="Courier New"/>
                <a:ea typeface="Courier New"/>
                <a:cs typeface="Courier New"/>
                <a:sym typeface="Courier New"/>
              </a:rPr>
              <a:t>Promise</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all</a:t>
            </a:r>
            <a:r>
              <a:rPr lang="en" sz="800" b="1">
                <a:solidFill>
                  <a:schemeClr val="dk1"/>
                </a:solidFill>
                <a:highlight>
                  <a:srgbClr val="FFFFFF"/>
                </a:highlight>
                <a:latin typeface="Courier New"/>
                <a:ea typeface="Courier New"/>
                <a:cs typeface="Courier New"/>
                <a:sym typeface="Courier New"/>
              </a:rPr>
              <a:t>(</a:t>
            </a:r>
            <a:r>
              <a:rPr lang="en" sz="800" b="1">
                <a:solidFill>
                  <a:srgbClr val="001080"/>
                </a:solidFill>
                <a:highlight>
                  <a:srgbClr val="FFFFFF"/>
                </a:highlight>
                <a:latin typeface="Courier New"/>
                <a:ea typeface="Courier New"/>
                <a:cs typeface="Courier New"/>
                <a:sym typeface="Courier New"/>
              </a:rPr>
              <a:t>cacheNames</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map</a:t>
            </a:r>
            <a:r>
              <a:rPr lang="en" sz="800" b="1">
                <a:solidFill>
                  <a:schemeClr val="dk1"/>
                </a:solidFill>
                <a:highlight>
                  <a:srgbClr val="FFFFFF"/>
                </a:highlight>
                <a:latin typeface="Courier New"/>
                <a:ea typeface="Courier New"/>
                <a:cs typeface="Courier New"/>
                <a:sym typeface="Courier New"/>
              </a:rPr>
              <a:t>(</a:t>
            </a:r>
            <a:r>
              <a:rPr lang="en" sz="800" b="1">
                <a:solidFill>
                  <a:srgbClr val="001080"/>
                </a:solidFill>
                <a:highlight>
                  <a:srgbClr val="FFFFFF"/>
                </a:highlight>
                <a:latin typeface="Courier New"/>
                <a:ea typeface="Courier New"/>
                <a:cs typeface="Courier New"/>
                <a:sym typeface="Courier New"/>
              </a:rPr>
              <a:t>cacheName</a:t>
            </a:r>
            <a:r>
              <a:rPr lang="en" sz="800" b="1">
                <a:solidFill>
                  <a:schemeClr val="dk1"/>
                </a:solidFill>
                <a:highlight>
                  <a:srgbClr val="FFFFFF"/>
                </a:highlight>
                <a:latin typeface="Courier New"/>
                <a:ea typeface="Courier New"/>
                <a:cs typeface="Courier New"/>
                <a:sym typeface="Courier New"/>
              </a:rPr>
              <a:t> </a:t>
            </a:r>
            <a:r>
              <a:rPr lang="en" sz="800" b="1">
                <a:solidFill>
                  <a:srgbClr val="0000FF"/>
                </a:solidFill>
                <a:highlight>
                  <a:srgbClr val="FFFFFF"/>
                </a:highlight>
                <a:latin typeface="Courier New"/>
                <a:ea typeface="Courier New"/>
                <a:cs typeface="Courier New"/>
                <a:sym typeface="Courier New"/>
              </a:rPr>
              <a:t>=&gt;</a:t>
            </a: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AF00DB"/>
                </a:solidFill>
                <a:highlight>
                  <a:srgbClr val="FFFFFF"/>
                </a:highlight>
                <a:latin typeface="Courier New"/>
                <a:ea typeface="Courier New"/>
                <a:cs typeface="Courier New"/>
                <a:sym typeface="Courier New"/>
              </a:rPr>
              <a:t>if</a:t>
            </a: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cacheName</a:t>
            </a:r>
            <a:r>
              <a:rPr lang="en" sz="800" b="1">
                <a:solidFill>
                  <a:schemeClr val="dk1"/>
                </a:solidFill>
                <a:highlight>
                  <a:srgbClr val="FFFFFF"/>
                </a:highlight>
                <a:latin typeface="Courier New"/>
                <a:ea typeface="Courier New"/>
                <a:cs typeface="Courier New"/>
                <a:sym typeface="Courier New"/>
              </a:rPr>
              <a:t> !== </a:t>
            </a:r>
            <a:r>
              <a:rPr lang="en" sz="800" b="1">
                <a:solidFill>
                  <a:srgbClr val="001080"/>
                </a:solidFill>
                <a:highlight>
                  <a:srgbClr val="FFFFFF"/>
                </a:highlight>
                <a:latin typeface="Courier New"/>
                <a:ea typeface="Courier New"/>
                <a:cs typeface="Courier New"/>
                <a:sym typeface="Courier New"/>
              </a:rPr>
              <a:t>CACHE_STATIC_NAME</a:t>
            </a:r>
            <a:r>
              <a:rPr lang="en" sz="800" b="1">
                <a:solidFill>
                  <a:schemeClr val="dk1"/>
                </a:solidFill>
                <a:highlight>
                  <a:srgbClr val="FFFFFF"/>
                </a:highlight>
                <a:latin typeface="Courier New"/>
                <a:ea typeface="Courier New"/>
                <a:cs typeface="Courier New"/>
                <a:sym typeface="Courier New"/>
              </a:rPr>
              <a:t> &amp;&amp; </a:t>
            </a:r>
            <a:r>
              <a:rPr lang="en" sz="800" b="1">
                <a:solidFill>
                  <a:srgbClr val="001080"/>
                </a:solidFill>
                <a:highlight>
                  <a:srgbClr val="FFFFFF"/>
                </a:highlight>
                <a:latin typeface="Courier New"/>
                <a:ea typeface="Courier New"/>
                <a:cs typeface="Courier New"/>
                <a:sym typeface="Courier New"/>
              </a:rPr>
              <a:t>cacheName</a:t>
            </a:r>
            <a:r>
              <a:rPr lang="en" sz="800" b="1">
                <a:solidFill>
                  <a:schemeClr val="dk1"/>
                </a:solidFill>
                <a:highlight>
                  <a:srgbClr val="FFFFFF"/>
                </a:highlight>
                <a:latin typeface="Courier New"/>
                <a:ea typeface="Courier New"/>
                <a:cs typeface="Courier New"/>
                <a:sym typeface="Courier New"/>
              </a:rPr>
              <a:t> !== </a:t>
            </a:r>
            <a:r>
              <a:rPr lang="en" sz="800" b="1">
                <a:solidFill>
                  <a:srgbClr val="001080"/>
                </a:solidFill>
                <a:highlight>
                  <a:srgbClr val="FFFFFF"/>
                </a:highlight>
                <a:latin typeface="Courier New"/>
                <a:ea typeface="Courier New"/>
                <a:cs typeface="Courier New"/>
                <a:sym typeface="Courier New"/>
              </a:rPr>
              <a:t>CACHE_DYNAMIC_NAME</a:t>
            </a: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267F99"/>
                </a:solidFill>
                <a:highlight>
                  <a:srgbClr val="FFFFFF"/>
                </a:highlight>
                <a:latin typeface="Courier New"/>
                <a:ea typeface="Courier New"/>
                <a:cs typeface="Courier New"/>
                <a:sym typeface="Courier New"/>
              </a:rPr>
              <a:t>console</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log</a:t>
            </a:r>
            <a:r>
              <a:rPr lang="en" sz="800" b="1">
                <a:solidFill>
                  <a:schemeClr val="dk1"/>
                </a:solidFill>
                <a:highlight>
                  <a:srgbClr val="FFFFFF"/>
                </a:highlight>
                <a:latin typeface="Courier New"/>
                <a:ea typeface="Courier New"/>
                <a:cs typeface="Courier New"/>
                <a:sym typeface="Courier New"/>
              </a:rPr>
              <a:t>(</a:t>
            </a:r>
            <a:r>
              <a:rPr lang="en" sz="800" b="1">
                <a:solidFill>
                  <a:srgbClr val="A31515"/>
                </a:solidFill>
                <a:highlight>
                  <a:srgbClr val="FFFFFF"/>
                </a:highlight>
                <a:latin typeface="Courier New"/>
                <a:ea typeface="Courier New"/>
                <a:cs typeface="Courier New"/>
                <a:sym typeface="Courier New"/>
              </a:rPr>
              <a:t>'[Service Worker] Removing old cache.'</a:t>
            </a: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cacheName</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AF00DB"/>
                </a:solidFill>
                <a:highlight>
                  <a:srgbClr val="FFFFFF"/>
                </a:highlight>
                <a:latin typeface="Courier New"/>
                <a:ea typeface="Courier New"/>
                <a:cs typeface="Courier New"/>
                <a:sym typeface="Courier New"/>
              </a:rPr>
              <a:t>return</a:t>
            </a: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caches</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delete</a:t>
            </a:r>
            <a:r>
              <a:rPr lang="en" sz="800" b="1">
                <a:solidFill>
                  <a:schemeClr val="dk1"/>
                </a:solidFill>
                <a:highlight>
                  <a:srgbClr val="FFFFFF"/>
                </a:highlight>
                <a:latin typeface="Courier New"/>
                <a:ea typeface="Courier New"/>
                <a:cs typeface="Courier New"/>
                <a:sym typeface="Courier New"/>
              </a:rPr>
              <a:t>(</a:t>
            </a:r>
            <a:r>
              <a:rPr lang="en" sz="800" b="1">
                <a:solidFill>
                  <a:srgbClr val="001080"/>
                </a:solidFill>
                <a:highlight>
                  <a:srgbClr val="FFFFFF"/>
                </a:highlight>
                <a:latin typeface="Courier New"/>
                <a:ea typeface="Courier New"/>
                <a:cs typeface="Courier New"/>
                <a:sym typeface="Courier New"/>
              </a:rPr>
              <a:t>cacheName</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795E26"/>
                </a:solidFill>
                <a:highlight>
                  <a:srgbClr val="FFFFFF"/>
                </a:highlight>
                <a:latin typeface="Courier New"/>
                <a:ea typeface="Courier New"/>
                <a:cs typeface="Courier New"/>
                <a:sym typeface="Courier New"/>
              </a:rPr>
              <a:t>then</a:t>
            </a:r>
            <a:r>
              <a:rPr lang="en" sz="800" b="1">
                <a:solidFill>
                  <a:schemeClr val="dk1"/>
                </a:solidFill>
                <a:highlight>
                  <a:srgbClr val="FFFFFF"/>
                </a:highlight>
                <a:latin typeface="Courier New"/>
                <a:ea typeface="Courier New"/>
                <a:cs typeface="Courier New"/>
                <a:sym typeface="Courier New"/>
              </a:rPr>
              <a:t>(() </a:t>
            </a:r>
            <a:r>
              <a:rPr lang="en" sz="800" b="1">
                <a:solidFill>
                  <a:srgbClr val="0000FF"/>
                </a:solidFill>
                <a:highlight>
                  <a:srgbClr val="FFFFFF"/>
                </a:highlight>
                <a:latin typeface="Courier New"/>
                <a:ea typeface="Courier New"/>
                <a:cs typeface="Courier New"/>
                <a:sym typeface="Courier New"/>
              </a:rPr>
              <a:t>=&gt;</a:t>
            </a: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267F99"/>
                </a:solidFill>
                <a:highlight>
                  <a:srgbClr val="FFFFFF"/>
                </a:highlight>
                <a:latin typeface="Courier New"/>
                <a:ea typeface="Courier New"/>
                <a:cs typeface="Courier New"/>
                <a:sym typeface="Courier New"/>
              </a:rPr>
              <a:t>console</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log</a:t>
            </a:r>
            <a:r>
              <a:rPr lang="en" sz="800" b="1">
                <a:solidFill>
                  <a:schemeClr val="dk1"/>
                </a:solidFill>
                <a:highlight>
                  <a:srgbClr val="FFFFFF"/>
                </a:highlight>
                <a:latin typeface="Courier New"/>
                <a:ea typeface="Courier New"/>
                <a:cs typeface="Courier New"/>
                <a:sym typeface="Courier New"/>
              </a:rPr>
              <a:t>(</a:t>
            </a:r>
            <a:r>
              <a:rPr lang="en" sz="800" b="1">
                <a:solidFill>
                  <a:srgbClr val="A31515"/>
                </a:solidFill>
                <a:highlight>
                  <a:srgbClr val="FFFFFF"/>
                </a:highlight>
                <a:latin typeface="Courier New"/>
                <a:ea typeface="Courier New"/>
                <a:cs typeface="Courier New"/>
                <a:sym typeface="Courier New"/>
              </a:rPr>
              <a:t>'[ServiceWorker] Claiming clients'</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r>
              <a:rPr lang="en" sz="800" b="1">
                <a:solidFill>
                  <a:srgbClr val="AF00DB"/>
                </a:solidFill>
                <a:highlight>
                  <a:srgbClr val="FFFFFF"/>
                </a:highlight>
                <a:latin typeface="Courier New"/>
                <a:ea typeface="Courier New"/>
                <a:cs typeface="Courier New"/>
                <a:sym typeface="Courier New"/>
              </a:rPr>
              <a:t>return</a:t>
            </a:r>
            <a:r>
              <a:rPr lang="en" sz="800" b="1">
                <a:solidFill>
                  <a:schemeClr val="dk1"/>
                </a:solidFill>
                <a:highlight>
                  <a:srgbClr val="FFFFFF"/>
                </a:highlight>
                <a:latin typeface="Courier New"/>
                <a:ea typeface="Courier New"/>
                <a:cs typeface="Courier New"/>
                <a:sym typeface="Courier New"/>
              </a:rPr>
              <a:t> </a:t>
            </a:r>
            <a:r>
              <a:rPr lang="en" sz="800" b="1">
                <a:solidFill>
                  <a:srgbClr val="001080"/>
                </a:solidFill>
                <a:highlight>
                  <a:srgbClr val="FFFFFF"/>
                </a:highlight>
                <a:latin typeface="Courier New"/>
                <a:ea typeface="Courier New"/>
                <a:cs typeface="Courier New"/>
                <a:sym typeface="Courier New"/>
              </a:rPr>
              <a:t>self</a:t>
            </a:r>
            <a:r>
              <a:rPr lang="en" sz="800" b="1">
                <a:solidFill>
                  <a:schemeClr val="dk1"/>
                </a:solidFill>
                <a:highlight>
                  <a:srgbClr val="FFFFFF"/>
                </a:highlight>
                <a:latin typeface="Courier New"/>
                <a:ea typeface="Courier New"/>
                <a:cs typeface="Courier New"/>
                <a:sym typeface="Courier New"/>
              </a:rPr>
              <a:t>.</a:t>
            </a:r>
            <a:r>
              <a:rPr lang="en" sz="800" b="1">
                <a:solidFill>
                  <a:srgbClr val="001080"/>
                </a:solidFill>
                <a:highlight>
                  <a:srgbClr val="FFFFFF"/>
                </a:highlight>
                <a:latin typeface="Courier New"/>
                <a:ea typeface="Courier New"/>
                <a:cs typeface="Courier New"/>
                <a:sym typeface="Courier New"/>
              </a:rPr>
              <a:t>clients</a:t>
            </a:r>
            <a:r>
              <a:rPr lang="en" sz="800" b="1">
                <a:solidFill>
                  <a:schemeClr val="dk1"/>
                </a:solidFill>
                <a:highlight>
                  <a:srgbClr val="FFFFFF"/>
                </a:highlight>
                <a:latin typeface="Courier New"/>
                <a:ea typeface="Courier New"/>
                <a:cs typeface="Courier New"/>
                <a:sym typeface="Courier New"/>
              </a:rPr>
              <a:t>.</a:t>
            </a:r>
            <a:r>
              <a:rPr lang="en" sz="800" b="1">
                <a:solidFill>
                  <a:srgbClr val="795E26"/>
                </a:solidFill>
                <a:highlight>
                  <a:srgbClr val="FFFFFF"/>
                </a:highlight>
                <a:latin typeface="Courier New"/>
                <a:ea typeface="Courier New"/>
                <a:cs typeface="Courier New"/>
                <a:sym typeface="Courier New"/>
              </a:rPr>
              <a:t>claim</a:t>
            </a: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 );</a:t>
            </a:r>
            <a:endParaRPr sz="8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Clr>
                <a:schemeClr val="dk1"/>
              </a:buClr>
              <a:buSzPts val="1100"/>
              <a:buFont typeface="Arial"/>
              <a:buNone/>
            </a:pPr>
            <a:r>
              <a:rPr lang="en" sz="800" b="1">
                <a:solidFill>
                  <a:schemeClr val="dk1"/>
                </a:solidFill>
                <a:highlight>
                  <a:srgbClr val="FFFFFF"/>
                </a:highlight>
                <a:latin typeface="Courier New"/>
                <a:ea typeface="Courier New"/>
                <a:cs typeface="Courier New"/>
                <a:sym typeface="Courier New"/>
              </a:rPr>
              <a:t>});</a:t>
            </a:r>
            <a:endParaRPr sz="800" b="1">
              <a:solidFill>
                <a:schemeClr val="dk1"/>
              </a:solidFill>
              <a:highlight>
                <a:srgbClr val="FFFFFF"/>
              </a:highlight>
              <a:latin typeface="Courier New"/>
              <a:ea typeface="Courier New"/>
              <a:cs typeface="Courier New"/>
              <a:sym typeface="Courier New"/>
            </a:endParaRPr>
          </a:p>
          <a:p>
            <a:pPr marL="914400" lvl="0" indent="0" algn="l" rtl="0">
              <a:spcBef>
                <a:spcPts val="0"/>
              </a:spcBef>
              <a:spcAft>
                <a:spcPts val="1600"/>
              </a:spcAft>
              <a:buNone/>
            </a:pPr>
            <a:endParaRPr sz="800" b="1"/>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Custom </a:t>
            </a:r>
            <a:r>
              <a:rPr lang="en" i="1"/>
              <a:t>offline</a:t>
            </a:r>
            <a:r>
              <a:rPr lang="en"/>
              <a:t> page</a:t>
            </a:r>
            <a:endParaRPr/>
          </a:p>
        </p:txBody>
      </p:sp>
      <p:sp>
        <p:nvSpPr>
          <p:cNvPr id="384" name="Google Shape;384;p6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100"/>
              <a:buFont typeface="Arial"/>
              <a:buNone/>
            </a:pPr>
            <a:r>
              <a:rPr lang="en" sz="1100">
                <a:solidFill>
                  <a:schemeClr val="dk1"/>
                </a:solidFill>
                <a:highlight>
                  <a:srgbClr val="FFFFFF"/>
                </a:highlight>
              </a:rPr>
              <a:t>Even if we cache the </a:t>
            </a:r>
            <a:r>
              <a:rPr lang="en" sz="1100">
                <a:solidFill>
                  <a:srgbClr val="333333"/>
                </a:solidFill>
                <a:highlight>
                  <a:srgbClr val="FFFFFF"/>
                </a:highlight>
              </a:rPr>
              <a:t>help</a:t>
            </a:r>
            <a:r>
              <a:rPr lang="en" sz="1100">
                <a:solidFill>
                  <a:schemeClr val="dk1"/>
                </a:solidFill>
                <a:highlight>
                  <a:srgbClr val="FFFFFF"/>
                </a:highlight>
              </a:rPr>
              <a:t> page when we navigate to it, we may happen to become offline before it gets cached, and in this case, we get the browser's default offline page. To account for this case, we can create our own </a:t>
            </a:r>
            <a:r>
              <a:rPr lang="en" sz="1100" b="1" i="1">
                <a:solidFill>
                  <a:srgbClr val="333333"/>
                </a:solidFill>
                <a:highlight>
                  <a:srgbClr val="FFFFFF"/>
                </a:highlight>
              </a:rPr>
              <a:t>offline.html</a:t>
            </a:r>
            <a:r>
              <a:rPr lang="en" sz="1100">
                <a:solidFill>
                  <a:schemeClr val="dk1"/>
                </a:solidFill>
                <a:highlight>
                  <a:srgbClr val="FFFFFF"/>
                </a:highlight>
              </a:rPr>
              <a:t> page:</a:t>
            </a:r>
            <a:endParaRPr sz="1100">
              <a:solidFill>
                <a:schemeClr val="dk1"/>
              </a:solidFill>
              <a:highlight>
                <a:srgbClr val="FFFFFF"/>
              </a:highlight>
            </a:endParaRPr>
          </a:p>
          <a:p>
            <a:pPr marL="457200" lvl="0" indent="-298450" algn="l" rtl="0">
              <a:spcBef>
                <a:spcPts val="1800"/>
              </a:spcBef>
              <a:spcAft>
                <a:spcPts val="0"/>
              </a:spcAft>
              <a:buClr>
                <a:schemeClr val="dk1"/>
              </a:buClr>
              <a:buSzPts val="1100"/>
              <a:buFont typeface="Roboto"/>
              <a:buAutoNum type="arabicPeriod"/>
            </a:pPr>
            <a:r>
              <a:rPr lang="en" sz="1100">
                <a:solidFill>
                  <a:schemeClr val="dk1"/>
                </a:solidFill>
                <a:highlight>
                  <a:srgbClr val="FFFFFF"/>
                </a:highlight>
              </a:rPr>
              <a:t>Duplicate the </a:t>
            </a:r>
            <a:r>
              <a:rPr lang="en" sz="1100" i="1">
                <a:solidFill>
                  <a:srgbClr val="333333"/>
                </a:solidFill>
                <a:highlight>
                  <a:srgbClr val="FFFFFF"/>
                </a:highlight>
              </a:rPr>
              <a:t>index.html</a:t>
            </a:r>
            <a:r>
              <a:rPr lang="en" sz="1100">
                <a:solidFill>
                  <a:schemeClr val="dk1"/>
                </a:solidFill>
                <a:highlight>
                  <a:srgbClr val="FFFFFF"/>
                </a:highlight>
              </a:rPr>
              <a:t> file and name the duplicate </a:t>
            </a:r>
            <a:r>
              <a:rPr lang="en" sz="1100" i="1">
                <a:solidFill>
                  <a:srgbClr val="333333"/>
                </a:solidFill>
                <a:highlight>
                  <a:srgbClr val="FFFFFF"/>
                </a:highlight>
              </a:rPr>
              <a:t>offline.html</a:t>
            </a:r>
            <a:endParaRPr sz="1100" i="1">
              <a:solidFill>
                <a:srgbClr val="333333"/>
              </a:solidFill>
              <a:highlight>
                <a:srgbClr val="FFFFFF"/>
              </a:highlight>
            </a:endParaRPr>
          </a:p>
          <a:p>
            <a:pPr marL="457200" lvl="0" indent="-298450" algn="l" rtl="0">
              <a:spcBef>
                <a:spcPts val="0"/>
              </a:spcBef>
              <a:spcAft>
                <a:spcPts val="0"/>
              </a:spcAft>
              <a:buClr>
                <a:schemeClr val="dk1"/>
              </a:buClr>
              <a:buSzPts val="1100"/>
              <a:buFont typeface="Roboto"/>
              <a:buAutoNum type="arabicPeriod"/>
            </a:pPr>
            <a:r>
              <a:rPr lang="en" sz="1100">
                <a:solidFill>
                  <a:schemeClr val="dk1"/>
                </a:solidFill>
                <a:highlight>
                  <a:srgbClr val="FFFFFF"/>
                </a:highlight>
              </a:rPr>
              <a:t>Replace the </a:t>
            </a:r>
            <a:r>
              <a:rPr lang="en" sz="1100">
                <a:solidFill>
                  <a:srgbClr val="333333"/>
                </a:solidFill>
                <a:highlight>
                  <a:srgbClr val="FFFFFF"/>
                </a:highlight>
              </a:rPr>
              <a:t>main</a:t>
            </a:r>
            <a:r>
              <a:rPr lang="en" sz="1100">
                <a:solidFill>
                  <a:schemeClr val="dk1"/>
                </a:solidFill>
                <a:highlight>
                  <a:srgbClr val="FFFFFF"/>
                </a:highlight>
              </a:rPr>
              <a:t> tag with:</a:t>
            </a:r>
            <a:endParaRPr sz="1100">
              <a:solidFill>
                <a:schemeClr val="dk1"/>
              </a:solidFill>
              <a:highlight>
                <a:srgbClr val="FFFFFF"/>
              </a:highlight>
            </a:endParaRPr>
          </a:p>
          <a:p>
            <a:pPr marL="0" lvl="0" indent="0" algn="l" rtl="0">
              <a:lnSpc>
                <a:spcPct val="150000"/>
              </a:lnSpc>
              <a:spcBef>
                <a:spcPts val="1800"/>
              </a:spcBef>
              <a:spcAft>
                <a:spcPts val="0"/>
              </a:spcAft>
              <a:buNone/>
            </a:pPr>
            <a:r>
              <a:rPr lang="en" sz="900" b="1">
                <a:solidFill>
                  <a:srgbClr val="800000"/>
                </a:solidFill>
                <a:highlight>
                  <a:srgbClr val="FFFFFF"/>
                </a:highlight>
              </a:rPr>
              <a:t>&lt;main</a:t>
            </a:r>
            <a:r>
              <a:rPr lang="en" sz="900" b="1">
                <a:solidFill>
                  <a:schemeClr val="dk1"/>
                </a:solidFill>
                <a:highlight>
                  <a:srgbClr val="FFFFFF"/>
                </a:highlight>
              </a:rPr>
              <a:t> </a:t>
            </a:r>
            <a:r>
              <a:rPr lang="en" sz="900" b="1">
                <a:solidFill>
                  <a:srgbClr val="FF0000"/>
                </a:solidFill>
                <a:highlight>
                  <a:srgbClr val="FFFFFF"/>
                </a:highlight>
              </a:rPr>
              <a:t>class</a:t>
            </a:r>
            <a:r>
              <a:rPr lang="en" sz="900" b="1">
                <a:solidFill>
                  <a:schemeClr val="dk1"/>
                </a:solidFill>
                <a:highlight>
                  <a:srgbClr val="FFFFFF"/>
                </a:highlight>
              </a:rPr>
              <a:t>=</a:t>
            </a:r>
            <a:r>
              <a:rPr lang="en" sz="900" b="1">
                <a:solidFill>
                  <a:srgbClr val="A31515"/>
                </a:solidFill>
                <a:highlight>
                  <a:srgbClr val="FFFFFF"/>
                </a:highlight>
              </a:rPr>
              <a:t>"mdl-layout__content mat-typography"</a:t>
            </a:r>
            <a:r>
              <a:rPr lang="en" sz="900" b="1">
                <a:solidFill>
                  <a:srgbClr val="800000"/>
                </a:solidFill>
                <a:highlight>
                  <a:srgbClr val="FFFFFF"/>
                </a:highlight>
              </a:rPr>
              <a:t>&gt;</a:t>
            </a:r>
            <a:endParaRPr sz="900" b="1">
              <a:solidFill>
                <a:srgbClr val="800000"/>
              </a:solidFill>
              <a:highlight>
                <a:srgbClr val="FFFFFF"/>
              </a:highlight>
            </a:endParaRPr>
          </a:p>
          <a:p>
            <a:pPr marL="0" lvl="0" indent="0" algn="l" rtl="0">
              <a:lnSpc>
                <a:spcPct val="150000"/>
              </a:lnSpc>
              <a:spcBef>
                <a:spcPts val="0"/>
              </a:spcBef>
              <a:spcAft>
                <a:spcPts val="0"/>
              </a:spcAft>
              <a:buNone/>
            </a:pPr>
            <a:r>
              <a:rPr lang="en" sz="900" b="1">
                <a:solidFill>
                  <a:schemeClr val="dk1"/>
                </a:solidFill>
                <a:highlight>
                  <a:srgbClr val="FFFFFF"/>
                </a:highlight>
              </a:rPr>
              <a:t> </a:t>
            </a:r>
            <a:r>
              <a:rPr lang="en" sz="900" b="1">
                <a:solidFill>
                  <a:srgbClr val="800000"/>
                </a:solidFill>
                <a:highlight>
                  <a:srgbClr val="FFFFFF"/>
                </a:highlight>
              </a:rPr>
              <a:t>&lt;div</a:t>
            </a:r>
            <a:r>
              <a:rPr lang="en" sz="900" b="1">
                <a:solidFill>
                  <a:schemeClr val="dk1"/>
                </a:solidFill>
                <a:highlight>
                  <a:srgbClr val="FFFFFF"/>
                </a:highlight>
              </a:rPr>
              <a:t> </a:t>
            </a:r>
            <a:r>
              <a:rPr lang="en" sz="900" b="1">
                <a:solidFill>
                  <a:srgbClr val="FF0000"/>
                </a:solidFill>
                <a:highlight>
                  <a:srgbClr val="FFFFFF"/>
                </a:highlight>
              </a:rPr>
              <a:t>class</a:t>
            </a:r>
            <a:r>
              <a:rPr lang="en" sz="900" b="1">
                <a:solidFill>
                  <a:schemeClr val="dk1"/>
                </a:solidFill>
                <a:highlight>
                  <a:srgbClr val="FFFFFF"/>
                </a:highlight>
              </a:rPr>
              <a:t>=</a:t>
            </a:r>
            <a:r>
              <a:rPr lang="en" sz="900" b="1">
                <a:solidFill>
                  <a:srgbClr val="A31515"/>
                </a:solidFill>
                <a:highlight>
                  <a:srgbClr val="FFFFFF"/>
                </a:highlight>
              </a:rPr>
              <a:t>"page-content"</a:t>
            </a:r>
            <a:r>
              <a:rPr lang="en" sz="900" b="1">
                <a:solidFill>
                  <a:srgbClr val="800000"/>
                </a:solidFill>
                <a:highlight>
                  <a:srgbClr val="FFFFFF"/>
                </a:highlight>
              </a:rPr>
              <a:t>&gt;</a:t>
            </a:r>
            <a:endParaRPr sz="900" b="1">
              <a:solidFill>
                <a:srgbClr val="800000"/>
              </a:solidFill>
              <a:highlight>
                <a:srgbClr val="FFFFFF"/>
              </a:highlight>
            </a:endParaRPr>
          </a:p>
          <a:p>
            <a:pPr marL="0" lvl="0" indent="0" algn="l" rtl="0">
              <a:lnSpc>
                <a:spcPct val="150000"/>
              </a:lnSpc>
              <a:spcBef>
                <a:spcPts val="0"/>
              </a:spcBef>
              <a:spcAft>
                <a:spcPts val="0"/>
              </a:spcAft>
              <a:buNone/>
            </a:pPr>
            <a:r>
              <a:rPr lang="en" sz="900" b="1">
                <a:solidFill>
                  <a:schemeClr val="dk1"/>
                </a:solidFill>
                <a:highlight>
                  <a:srgbClr val="FFFFFF"/>
                </a:highlight>
              </a:rPr>
              <a:t>   </a:t>
            </a:r>
            <a:r>
              <a:rPr lang="en" sz="900" b="1">
                <a:solidFill>
                  <a:srgbClr val="800000"/>
                </a:solidFill>
                <a:highlight>
                  <a:srgbClr val="FFFFFF"/>
                </a:highlight>
              </a:rPr>
              <a:t>&lt;h5</a:t>
            </a:r>
            <a:r>
              <a:rPr lang="en" sz="900" b="1">
                <a:solidFill>
                  <a:schemeClr val="dk1"/>
                </a:solidFill>
                <a:highlight>
                  <a:srgbClr val="FFFFFF"/>
                </a:highlight>
              </a:rPr>
              <a:t> </a:t>
            </a:r>
            <a:r>
              <a:rPr lang="en" sz="900" b="1">
                <a:solidFill>
                  <a:srgbClr val="FF0000"/>
                </a:solidFill>
                <a:highlight>
                  <a:srgbClr val="FFFFFF"/>
                </a:highlight>
              </a:rPr>
              <a:t>class</a:t>
            </a:r>
            <a:r>
              <a:rPr lang="en" sz="900" b="1">
                <a:solidFill>
                  <a:schemeClr val="dk1"/>
                </a:solidFill>
                <a:highlight>
                  <a:srgbClr val="FFFFFF"/>
                </a:highlight>
              </a:rPr>
              <a:t>=</a:t>
            </a:r>
            <a:r>
              <a:rPr lang="en" sz="900" b="1">
                <a:solidFill>
                  <a:srgbClr val="A31515"/>
                </a:solidFill>
                <a:highlight>
                  <a:srgbClr val="FFFFFF"/>
                </a:highlight>
              </a:rPr>
              <a:t>"text-center mdl-color-text--primary"</a:t>
            </a:r>
            <a:r>
              <a:rPr lang="en" sz="900" b="1">
                <a:solidFill>
                  <a:srgbClr val="800000"/>
                </a:solidFill>
                <a:highlight>
                  <a:srgbClr val="FFFFFF"/>
                </a:highlight>
              </a:rPr>
              <a:t>&gt;</a:t>
            </a:r>
            <a:r>
              <a:rPr lang="en" sz="900" b="1">
                <a:solidFill>
                  <a:schemeClr val="dk1"/>
                </a:solidFill>
                <a:highlight>
                  <a:srgbClr val="FFFFFF"/>
                </a:highlight>
              </a:rPr>
              <a:t>We're sorry, this page hasn't been cached yet :/</a:t>
            </a:r>
            <a:r>
              <a:rPr lang="en" sz="900" b="1">
                <a:solidFill>
                  <a:srgbClr val="800000"/>
                </a:solidFill>
                <a:highlight>
                  <a:srgbClr val="FFFFFF"/>
                </a:highlight>
              </a:rPr>
              <a:t>&lt;/h5&gt;</a:t>
            </a:r>
            <a:endParaRPr sz="900" b="1">
              <a:solidFill>
                <a:srgbClr val="800000"/>
              </a:solidFill>
              <a:highlight>
                <a:srgbClr val="FFFFFF"/>
              </a:highlight>
            </a:endParaRPr>
          </a:p>
          <a:p>
            <a:pPr marL="0" lvl="0" indent="0" algn="l" rtl="0">
              <a:lnSpc>
                <a:spcPct val="150000"/>
              </a:lnSpc>
              <a:spcBef>
                <a:spcPts val="0"/>
              </a:spcBef>
              <a:spcAft>
                <a:spcPts val="0"/>
              </a:spcAft>
              <a:buNone/>
            </a:pPr>
            <a:r>
              <a:rPr lang="en" sz="900" b="1">
                <a:solidFill>
                  <a:schemeClr val="dk1"/>
                </a:solidFill>
                <a:highlight>
                  <a:srgbClr val="FFFFFF"/>
                </a:highlight>
              </a:rPr>
              <a:t>   </a:t>
            </a:r>
            <a:r>
              <a:rPr lang="en" sz="900" b="1">
                <a:solidFill>
                  <a:srgbClr val="800000"/>
                </a:solidFill>
                <a:highlight>
                  <a:srgbClr val="FFFFFF"/>
                </a:highlight>
              </a:rPr>
              <a:t>&lt;p&gt;</a:t>
            </a:r>
            <a:r>
              <a:rPr lang="en" sz="900" b="1">
                <a:solidFill>
                  <a:schemeClr val="dk1"/>
                </a:solidFill>
                <a:highlight>
                  <a:srgbClr val="FFFFFF"/>
                </a:highlight>
              </a:rPr>
              <a:t>But why don't you try one of our </a:t>
            </a:r>
            <a:r>
              <a:rPr lang="en" sz="900" b="1">
                <a:solidFill>
                  <a:srgbClr val="800000"/>
                </a:solidFill>
                <a:highlight>
                  <a:srgbClr val="FFFFFF"/>
                </a:highlight>
              </a:rPr>
              <a:t>&lt;a</a:t>
            </a:r>
            <a:r>
              <a:rPr lang="en" sz="900" b="1">
                <a:solidFill>
                  <a:schemeClr val="dk1"/>
                </a:solidFill>
                <a:highlight>
                  <a:srgbClr val="FFFFFF"/>
                </a:highlight>
              </a:rPr>
              <a:t> </a:t>
            </a:r>
            <a:r>
              <a:rPr lang="en" sz="900" b="1">
                <a:solidFill>
                  <a:srgbClr val="FF0000"/>
                </a:solidFill>
                <a:highlight>
                  <a:srgbClr val="FFFFFF"/>
                </a:highlight>
              </a:rPr>
              <a:t>href</a:t>
            </a:r>
            <a:r>
              <a:rPr lang="en" sz="900" b="1">
                <a:solidFill>
                  <a:schemeClr val="dk1"/>
                </a:solidFill>
                <a:highlight>
                  <a:srgbClr val="FFFFFF"/>
                </a:highlight>
              </a:rPr>
              <a:t>=</a:t>
            </a:r>
            <a:r>
              <a:rPr lang="en" sz="900" b="1">
                <a:solidFill>
                  <a:srgbClr val="A31515"/>
                </a:solidFill>
                <a:highlight>
                  <a:srgbClr val="FFFFFF"/>
                </a:highlight>
              </a:rPr>
              <a:t>"/fe-guild-2019-pwa/"</a:t>
            </a:r>
            <a:r>
              <a:rPr lang="en" sz="900" b="1">
                <a:solidFill>
                  <a:srgbClr val="800000"/>
                </a:solidFill>
                <a:highlight>
                  <a:srgbClr val="FFFFFF"/>
                </a:highlight>
              </a:rPr>
              <a:t>&gt;</a:t>
            </a:r>
            <a:r>
              <a:rPr lang="en" sz="900" b="1">
                <a:solidFill>
                  <a:schemeClr val="dk1"/>
                </a:solidFill>
                <a:highlight>
                  <a:srgbClr val="FFFFFF"/>
                </a:highlight>
              </a:rPr>
              <a:t>other pages</a:t>
            </a:r>
            <a:r>
              <a:rPr lang="en" sz="900" b="1">
                <a:solidFill>
                  <a:srgbClr val="800000"/>
                </a:solidFill>
                <a:highlight>
                  <a:srgbClr val="FFFFFF"/>
                </a:highlight>
              </a:rPr>
              <a:t>&lt;/a&gt;</a:t>
            </a:r>
            <a:r>
              <a:rPr lang="en" sz="900" b="1">
                <a:solidFill>
                  <a:schemeClr val="dk1"/>
                </a:solidFill>
                <a:highlight>
                  <a:srgbClr val="FFFFFF"/>
                </a:highlight>
              </a:rPr>
              <a:t>?</a:t>
            </a:r>
            <a:r>
              <a:rPr lang="en" sz="900" b="1">
                <a:solidFill>
                  <a:srgbClr val="800000"/>
                </a:solidFill>
                <a:highlight>
                  <a:srgbClr val="FFFFFF"/>
                </a:highlight>
              </a:rPr>
              <a:t>&lt;/p&gt;</a:t>
            </a:r>
            <a:endParaRPr sz="900" b="1">
              <a:solidFill>
                <a:srgbClr val="800000"/>
              </a:solidFill>
              <a:highlight>
                <a:srgbClr val="FFFFFF"/>
              </a:highlight>
            </a:endParaRPr>
          </a:p>
          <a:p>
            <a:pPr marL="0" lvl="0" indent="0" algn="l" rtl="0">
              <a:lnSpc>
                <a:spcPct val="150000"/>
              </a:lnSpc>
              <a:spcBef>
                <a:spcPts val="0"/>
              </a:spcBef>
              <a:spcAft>
                <a:spcPts val="0"/>
              </a:spcAft>
              <a:buNone/>
            </a:pPr>
            <a:r>
              <a:rPr lang="en" sz="900" b="1">
                <a:solidFill>
                  <a:schemeClr val="dk1"/>
                </a:solidFill>
                <a:highlight>
                  <a:srgbClr val="FFFFFF"/>
                </a:highlight>
              </a:rPr>
              <a:t>   </a:t>
            </a:r>
            <a:r>
              <a:rPr lang="en" sz="900" b="1">
                <a:solidFill>
                  <a:srgbClr val="800000"/>
                </a:solidFill>
                <a:highlight>
                  <a:srgbClr val="FFFFFF"/>
                </a:highlight>
              </a:rPr>
              <a:t>&lt;/div&gt;</a:t>
            </a:r>
            <a:endParaRPr sz="900" b="1">
              <a:solidFill>
                <a:srgbClr val="800000"/>
              </a:solidFill>
              <a:highlight>
                <a:srgbClr val="FFFFFF"/>
              </a:highlight>
            </a:endParaRPr>
          </a:p>
          <a:p>
            <a:pPr marL="0" lvl="0" indent="0" algn="l" rtl="0">
              <a:lnSpc>
                <a:spcPct val="150000"/>
              </a:lnSpc>
              <a:spcBef>
                <a:spcPts val="0"/>
              </a:spcBef>
              <a:spcAft>
                <a:spcPts val="0"/>
              </a:spcAft>
              <a:buNone/>
            </a:pPr>
            <a:r>
              <a:rPr lang="en" sz="900" b="1">
                <a:solidFill>
                  <a:srgbClr val="800000"/>
                </a:solidFill>
                <a:highlight>
                  <a:srgbClr val="FFFFFF"/>
                </a:highlight>
              </a:rPr>
              <a:t>&lt;/main&gt;</a:t>
            </a:r>
            <a:endParaRPr sz="900" b="1">
              <a:solidFill>
                <a:srgbClr val="800000"/>
              </a:solidFill>
              <a:highlight>
                <a:srgbClr val="FFFFFF"/>
              </a:highlight>
            </a:endParaRPr>
          </a:p>
          <a:p>
            <a:pPr marL="0" lvl="0" indent="0" algn="l" rtl="0">
              <a:spcBef>
                <a:spcPts val="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311700" y="760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100">
                <a:highlight>
                  <a:srgbClr val="FFFFFF"/>
                </a:highlight>
                <a:latin typeface="Roboto"/>
                <a:ea typeface="Roboto"/>
                <a:cs typeface="Roboto"/>
                <a:sym typeface="Roboto"/>
              </a:rPr>
              <a:t>3. Create the Manifest</a:t>
            </a:r>
            <a:endParaRPr sz="2100">
              <a:highlight>
                <a:srgbClr val="FFFFFF"/>
              </a:highlight>
              <a:latin typeface="Roboto"/>
              <a:ea typeface="Roboto"/>
              <a:cs typeface="Roboto"/>
              <a:sym typeface="Roboto"/>
            </a:endParaRPr>
          </a:p>
          <a:p>
            <a:pPr marL="0" lvl="0" indent="0" algn="l" rtl="0">
              <a:spcBef>
                <a:spcPts val="2300"/>
              </a:spcBef>
              <a:spcAft>
                <a:spcPts val="0"/>
              </a:spcAft>
              <a:buNone/>
            </a:pPr>
            <a:endParaRPr/>
          </a:p>
        </p:txBody>
      </p:sp>
      <p:sp>
        <p:nvSpPr>
          <p:cNvPr id="82" name="Google Shape;82;p17"/>
          <p:cNvSpPr txBox="1">
            <a:spLocks noGrp="1"/>
          </p:cNvSpPr>
          <p:nvPr>
            <p:ph type="body" idx="1"/>
          </p:nvPr>
        </p:nvSpPr>
        <p:spPr>
          <a:xfrm>
            <a:off x="311700" y="553525"/>
            <a:ext cx="8520600" cy="3252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050">
                <a:solidFill>
                  <a:schemeClr val="dk1"/>
                </a:solidFill>
                <a:latin typeface="Roboto"/>
                <a:ea typeface="Roboto"/>
                <a:cs typeface="Roboto"/>
                <a:sym typeface="Roboto"/>
              </a:rPr>
              <a:t>Create a </a:t>
            </a:r>
            <a:r>
              <a:rPr lang="en" sz="1050" b="1" i="1">
                <a:solidFill>
                  <a:srgbClr val="333333"/>
                </a:solidFill>
              </a:rPr>
              <a:t>manifest.json</a:t>
            </a:r>
            <a:r>
              <a:rPr lang="en" sz="1050">
                <a:solidFill>
                  <a:schemeClr val="dk1"/>
                </a:solidFill>
                <a:latin typeface="Roboto"/>
                <a:ea typeface="Roboto"/>
                <a:cs typeface="Roboto"/>
                <a:sym typeface="Roboto"/>
              </a:rPr>
              <a:t> file in the same folder as </a:t>
            </a:r>
            <a:r>
              <a:rPr lang="en" sz="1050" b="1">
                <a:solidFill>
                  <a:srgbClr val="333333"/>
                </a:solidFill>
              </a:rPr>
              <a:t>index.html</a:t>
            </a:r>
            <a:r>
              <a:rPr lang="en" sz="1050">
                <a:solidFill>
                  <a:schemeClr val="dk1"/>
                </a:solidFill>
                <a:latin typeface="Roboto"/>
                <a:ea typeface="Roboto"/>
                <a:cs typeface="Roboto"/>
                <a:sym typeface="Roboto"/>
              </a:rPr>
              <a:t>. A minimal </a:t>
            </a:r>
            <a:r>
              <a:rPr lang="en" sz="1050">
                <a:solidFill>
                  <a:srgbClr val="333333"/>
                </a:solidFill>
              </a:rPr>
              <a:t>manifest.json</a:t>
            </a:r>
            <a:r>
              <a:rPr lang="en" sz="1050">
                <a:solidFill>
                  <a:schemeClr val="dk1"/>
                </a:solidFill>
                <a:latin typeface="Roboto"/>
                <a:ea typeface="Roboto"/>
                <a:cs typeface="Roboto"/>
                <a:sym typeface="Roboto"/>
              </a:rPr>
              <a:t> file for a progressive web app.</a:t>
            </a:r>
            <a:endParaRPr/>
          </a:p>
        </p:txBody>
      </p:sp>
      <p:sp>
        <p:nvSpPr>
          <p:cNvPr id="83" name="Google Shape;83;p17"/>
          <p:cNvSpPr txBox="1"/>
          <p:nvPr/>
        </p:nvSpPr>
        <p:spPr>
          <a:xfrm>
            <a:off x="311700" y="916600"/>
            <a:ext cx="4553400" cy="30051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"name"</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"Progressive Selfies"</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"short_name"</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"PWA Selfies"</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"icons"</a:t>
            </a:r>
            <a:r>
              <a:rPr lang="en" sz="500" b="1">
                <a:solidFill>
                  <a:schemeClr val="dk1"/>
                </a:solidFill>
                <a:highlight>
                  <a:srgbClr val="FFFFFF"/>
                </a:highlight>
                <a:latin typeface="Courier New"/>
                <a:ea typeface="Courier New"/>
                <a:cs typeface="Courier New"/>
                <a:sym typeface="Courier New"/>
              </a:rPr>
              <a:t>: [</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"src"</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"src/images/icons/app-icon-48x48.png"</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"type"</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"image/png"</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"sizes"</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"48x48"</a:t>
            </a:r>
            <a:endParaRPr sz="500" b="1">
              <a:solidFill>
                <a:srgbClr val="A31515"/>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"src"</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"src/images/icons/app-icon-512x512.png"</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"type"</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"image/png"</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"sizes"</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"512x512"</a:t>
            </a:r>
            <a:endParaRPr sz="500" b="1">
              <a:solidFill>
                <a:srgbClr val="A31515"/>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"start_url"</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"/index.html"</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"scope"</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"display"</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"standalone"</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"orientation"</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"portrait-primary"</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"background_color"</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"#fff"</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"theme_color"</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"#3f51b5"</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"description"</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"Take selfies PWA style."</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"dir"</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"ltr"</a:t>
            </a: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   </a:t>
            </a:r>
            <a:r>
              <a:rPr lang="en" sz="500" b="1">
                <a:solidFill>
                  <a:srgbClr val="0451A5"/>
                </a:solidFill>
                <a:highlight>
                  <a:srgbClr val="FFFFFF"/>
                </a:highlight>
                <a:latin typeface="Courier New"/>
                <a:ea typeface="Courier New"/>
                <a:cs typeface="Courier New"/>
                <a:sym typeface="Courier New"/>
              </a:rPr>
              <a:t>"lang"</a:t>
            </a:r>
            <a:r>
              <a:rPr lang="en" sz="500" b="1">
                <a:solidFill>
                  <a:schemeClr val="dk1"/>
                </a:solidFill>
                <a:highlight>
                  <a:srgbClr val="FFFFFF"/>
                </a:highlight>
                <a:latin typeface="Courier New"/>
                <a:ea typeface="Courier New"/>
                <a:cs typeface="Courier New"/>
                <a:sym typeface="Courier New"/>
              </a:rPr>
              <a:t>: </a:t>
            </a:r>
            <a:r>
              <a:rPr lang="en" sz="500" b="1">
                <a:solidFill>
                  <a:srgbClr val="A31515"/>
                </a:solidFill>
                <a:highlight>
                  <a:srgbClr val="FFFFFF"/>
                </a:highlight>
                <a:latin typeface="Courier New"/>
                <a:ea typeface="Courier New"/>
                <a:cs typeface="Courier New"/>
                <a:sym typeface="Courier New"/>
              </a:rPr>
              <a:t>"en-US"</a:t>
            </a:r>
            <a:endParaRPr sz="500" b="1">
              <a:solidFill>
                <a:srgbClr val="A31515"/>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r>
              <a:rPr lang="en" sz="500" b="1">
                <a:solidFill>
                  <a:schemeClr val="dk1"/>
                </a:solidFill>
                <a:highlight>
                  <a:srgbClr val="FFFFFF"/>
                </a:highlight>
                <a:latin typeface="Courier New"/>
                <a:ea typeface="Courier New"/>
                <a:cs typeface="Courier New"/>
                <a:sym typeface="Courier New"/>
              </a:rPr>
              <a:t>}</a:t>
            </a: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endParaRPr sz="5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endParaRPr sz="500" b="1">
              <a:solidFill>
                <a:schemeClr val="dk1"/>
              </a:solidFill>
              <a:highlight>
                <a:srgbClr val="FFFFFF"/>
              </a:highlight>
              <a:latin typeface="Courier New"/>
              <a:ea typeface="Courier New"/>
              <a:cs typeface="Courier New"/>
              <a:sym typeface="Courier New"/>
            </a:endParaRPr>
          </a:p>
          <a:p>
            <a:pPr marL="914400" lvl="0" indent="0" algn="l" rtl="0">
              <a:lnSpc>
                <a:spcPct val="150000"/>
              </a:lnSpc>
              <a:spcBef>
                <a:spcPts val="0"/>
              </a:spcBef>
              <a:spcAft>
                <a:spcPts val="0"/>
              </a:spcAft>
              <a:buNone/>
            </a:pPr>
            <a:endParaRPr sz="500" b="1"/>
          </a:p>
        </p:txBody>
      </p:sp>
      <p:sp>
        <p:nvSpPr>
          <p:cNvPr id="84" name="Google Shape;84;p17"/>
          <p:cNvSpPr txBox="1"/>
          <p:nvPr/>
        </p:nvSpPr>
        <p:spPr>
          <a:xfrm>
            <a:off x="383725" y="3959575"/>
            <a:ext cx="7763100" cy="11439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 sz="1500">
                <a:solidFill>
                  <a:schemeClr val="dk1"/>
                </a:solidFill>
                <a:highlight>
                  <a:srgbClr val="FFFFFF"/>
                </a:highlight>
                <a:latin typeface="Roboto"/>
                <a:ea typeface="Roboto"/>
                <a:cs typeface="Roboto"/>
                <a:sym typeface="Roboto"/>
              </a:rPr>
              <a:t>Tell the browser about your manifest</a:t>
            </a:r>
            <a:endParaRPr sz="1500">
              <a:solidFill>
                <a:schemeClr val="dk1"/>
              </a:solidFill>
              <a:highlight>
                <a:srgbClr val="FFFFFF"/>
              </a:highlight>
              <a:latin typeface="Roboto"/>
              <a:ea typeface="Roboto"/>
              <a:cs typeface="Roboto"/>
              <a:sym typeface="Roboto"/>
            </a:endParaRPr>
          </a:p>
          <a:p>
            <a:pPr marL="0" lvl="0" indent="0" algn="l" rtl="0">
              <a:lnSpc>
                <a:spcPct val="150000"/>
              </a:lnSpc>
              <a:spcBef>
                <a:spcPts val="0"/>
              </a:spcBef>
              <a:spcAft>
                <a:spcPts val="0"/>
              </a:spcAft>
              <a:buClr>
                <a:schemeClr val="dk1"/>
              </a:buClr>
              <a:buSzPts val="1100"/>
              <a:buFont typeface="Arial"/>
              <a:buNone/>
            </a:pPr>
            <a:r>
              <a:rPr lang="en" sz="1100">
                <a:solidFill>
                  <a:schemeClr val="dk1"/>
                </a:solidFill>
                <a:highlight>
                  <a:srgbClr val="FFFFFF"/>
                </a:highlight>
                <a:latin typeface="Roboto"/>
                <a:ea typeface="Roboto"/>
                <a:cs typeface="Roboto"/>
                <a:sym typeface="Roboto"/>
              </a:rPr>
              <a:t>When you have created the manifest, add a </a:t>
            </a:r>
            <a:r>
              <a:rPr lang="en" sz="1100">
                <a:solidFill>
                  <a:srgbClr val="333333"/>
                </a:solidFill>
                <a:highlight>
                  <a:srgbClr val="FFFFFF"/>
                </a:highlight>
              </a:rPr>
              <a:t>link</a:t>
            </a:r>
            <a:r>
              <a:rPr lang="en" sz="1100">
                <a:solidFill>
                  <a:schemeClr val="dk1"/>
                </a:solidFill>
                <a:highlight>
                  <a:srgbClr val="FFFFFF"/>
                </a:highlight>
                <a:latin typeface="Roboto"/>
                <a:ea typeface="Roboto"/>
                <a:cs typeface="Roboto"/>
                <a:sym typeface="Roboto"/>
              </a:rPr>
              <a:t> tag to all the pages that encompass your web app. Add this to your </a:t>
            </a:r>
            <a:r>
              <a:rPr lang="en" sz="1100" b="1">
                <a:solidFill>
                  <a:schemeClr val="dk1"/>
                </a:solidFill>
                <a:highlight>
                  <a:srgbClr val="FFFFFF"/>
                </a:highlight>
                <a:latin typeface="Roboto"/>
                <a:ea typeface="Roboto"/>
                <a:cs typeface="Roboto"/>
                <a:sym typeface="Roboto"/>
              </a:rPr>
              <a:t>index.html</a:t>
            </a:r>
            <a:endParaRPr sz="1100" b="1">
              <a:solidFill>
                <a:schemeClr val="dk1"/>
              </a:solidFill>
              <a:highlight>
                <a:srgbClr val="FFFFFF"/>
              </a:highlight>
              <a:latin typeface="Roboto"/>
              <a:ea typeface="Roboto"/>
              <a:cs typeface="Roboto"/>
              <a:sym typeface="Roboto"/>
            </a:endParaRPr>
          </a:p>
          <a:p>
            <a:pPr marL="139700" marR="139700" lvl="0" indent="0" algn="l" rtl="0">
              <a:lnSpc>
                <a:spcPct val="140000"/>
              </a:lnSpc>
              <a:spcBef>
                <a:spcPts val="0"/>
              </a:spcBef>
              <a:spcAft>
                <a:spcPts val="0"/>
              </a:spcAft>
              <a:buClr>
                <a:schemeClr val="dk1"/>
              </a:buClr>
              <a:buSzPts val="1100"/>
              <a:buFont typeface="Arial"/>
              <a:buNone/>
            </a:pPr>
            <a:r>
              <a:rPr lang="en" sz="1100">
                <a:solidFill>
                  <a:srgbClr val="89BDFF"/>
                </a:solidFill>
                <a:highlight>
                  <a:srgbClr val="28323F"/>
                </a:highlight>
              </a:rPr>
              <a:t>&lt;link</a:t>
            </a:r>
            <a:r>
              <a:rPr lang="en" sz="1100">
                <a:solidFill>
                  <a:srgbClr val="FFFFFF"/>
                </a:solidFill>
                <a:highlight>
                  <a:srgbClr val="28323F"/>
                </a:highlight>
              </a:rPr>
              <a:t> </a:t>
            </a:r>
            <a:r>
              <a:rPr lang="en" sz="1100">
                <a:solidFill>
                  <a:srgbClr val="BDB76B"/>
                </a:solidFill>
                <a:highlight>
                  <a:srgbClr val="28323F"/>
                </a:highlight>
              </a:rPr>
              <a:t>rel</a:t>
            </a:r>
            <a:r>
              <a:rPr lang="en" sz="1100">
                <a:solidFill>
                  <a:srgbClr val="FFFFFF"/>
                </a:solidFill>
                <a:highlight>
                  <a:srgbClr val="28323F"/>
                </a:highlight>
              </a:rPr>
              <a:t>=</a:t>
            </a:r>
            <a:r>
              <a:rPr lang="en" sz="1100">
                <a:solidFill>
                  <a:srgbClr val="65B042"/>
                </a:solidFill>
                <a:highlight>
                  <a:srgbClr val="28323F"/>
                </a:highlight>
              </a:rPr>
              <a:t>"manifest"</a:t>
            </a:r>
            <a:r>
              <a:rPr lang="en" sz="1100">
                <a:solidFill>
                  <a:srgbClr val="FFFFFF"/>
                </a:solidFill>
                <a:highlight>
                  <a:srgbClr val="28323F"/>
                </a:highlight>
              </a:rPr>
              <a:t> </a:t>
            </a:r>
            <a:r>
              <a:rPr lang="en" sz="1100">
                <a:solidFill>
                  <a:srgbClr val="BDB76B"/>
                </a:solidFill>
                <a:highlight>
                  <a:srgbClr val="28323F"/>
                </a:highlight>
              </a:rPr>
              <a:t>href</a:t>
            </a:r>
            <a:r>
              <a:rPr lang="en" sz="1100">
                <a:solidFill>
                  <a:srgbClr val="FFFFFF"/>
                </a:solidFill>
                <a:highlight>
                  <a:srgbClr val="28323F"/>
                </a:highlight>
              </a:rPr>
              <a:t>=</a:t>
            </a:r>
            <a:r>
              <a:rPr lang="en" sz="1100">
                <a:solidFill>
                  <a:srgbClr val="65B042"/>
                </a:solidFill>
                <a:highlight>
                  <a:srgbClr val="28323F"/>
                </a:highlight>
              </a:rPr>
              <a:t>"/manifest.json"</a:t>
            </a:r>
            <a:r>
              <a:rPr lang="en" sz="1100">
                <a:solidFill>
                  <a:srgbClr val="89BDFF"/>
                </a:solidFill>
                <a:highlight>
                  <a:srgbClr val="28323F"/>
                </a:highlight>
              </a:rPr>
              <a:t>&gt;</a:t>
            </a:r>
            <a:endParaRPr sz="1100">
              <a:solidFill>
                <a:srgbClr val="89BDFF"/>
              </a:solidFill>
              <a:highlight>
                <a:srgbClr val="28323F"/>
              </a:highlight>
            </a:endParaRPr>
          </a:p>
          <a:p>
            <a:pPr marL="0" lvl="0" indent="0" algn="l" rtl="0">
              <a:spcBef>
                <a:spcPts val="0"/>
              </a:spcBef>
              <a:spcAft>
                <a:spcPts val="0"/>
              </a:spcAft>
              <a:buNone/>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62"/>
          <p:cNvSpPr txBox="1">
            <a:spLocks noGrp="1"/>
          </p:cNvSpPr>
          <p:nvPr>
            <p:ph type="title"/>
          </p:nvPr>
        </p:nvSpPr>
        <p:spPr>
          <a:xfrm>
            <a:off x="311700" y="445025"/>
            <a:ext cx="8520600" cy="1012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1800"/>
              </a:spcBef>
              <a:spcAft>
                <a:spcPts val="0"/>
              </a:spcAft>
              <a:buSzPts val="1100"/>
              <a:buFont typeface="Roboto"/>
              <a:buChar char="●"/>
            </a:pPr>
            <a:r>
              <a:rPr lang="en" sz="1100">
                <a:highlight>
                  <a:srgbClr val="FFFFFF"/>
                </a:highlight>
              </a:rPr>
              <a:t>Add the </a:t>
            </a:r>
            <a:r>
              <a:rPr lang="en" sz="1100">
                <a:solidFill>
                  <a:srgbClr val="333333"/>
                </a:solidFill>
                <a:highlight>
                  <a:srgbClr val="FFFFFF"/>
                </a:highlight>
              </a:rPr>
              <a:t>offline.html</a:t>
            </a:r>
            <a:r>
              <a:rPr lang="en" sz="1100">
                <a:highlight>
                  <a:srgbClr val="FFFFFF"/>
                </a:highlight>
              </a:rPr>
              <a:t> to the list of files to be </a:t>
            </a:r>
            <a:r>
              <a:rPr lang="en" sz="1100" b="1" i="1">
                <a:highlight>
                  <a:srgbClr val="FFFFFF"/>
                </a:highlight>
              </a:rPr>
              <a:t>precached</a:t>
            </a:r>
            <a:r>
              <a:rPr lang="en" sz="1100">
                <a:highlight>
                  <a:srgbClr val="FFFFFF"/>
                </a:highlight>
              </a:rPr>
              <a:t>.</a:t>
            </a:r>
            <a:endParaRPr sz="1100">
              <a:highlight>
                <a:srgbClr val="FFFFFF"/>
              </a:highlight>
            </a:endParaRPr>
          </a:p>
          <a:p>
            <a:pPr marL="457200" lvl="0" indent="-298450" algn="l" rtl="0">
              <a:lnSpc>
                <a:spcPct val="115000"/>
              </a:lnSpc>
              <a:spcBef>
                <a:spcPts val="0"/>
              </a:spcBef>
              <a:spcAft>
                <a:spcPts val="0"/>
              </a:spcAft>
              <a:buSzPts val="1100"/>
              <a:buFont typeface="Roboto"/>
              <a:buChar char="●"/>
            </a:pPr>
            <a:r>
              <a:rPr lang="en" sz="1100" b="1" i="1">
                <a:highlight>
                  <a:srgbClr val="FFFFFF"/>
                </a:highlight>
              </a:rPr>
              <a:t>Increase the version</a:t>
            </a:r>
            <a:r>
              <a:rPr lang="en" sz="1100">
                <a:highlight>
                  <a:srgbClr val="FFFFFF"/>
                </a:highlight>
              </a:rPr>
              <a:t> of the </a:t>
            </a:r>
            <a:r>
              <a:rPr lang="en" sz="1100" i="1">
                <a:solidFill>
                  <a:srgbClr val="333333"/>
                </a:solidFill>
                <a:highlight>
                  <a:srgbClr val="FFFFFF"/>
                </a:highlight>
              </a:rPr>
              <a:t>static</a:t>
            </a:r>
            <a:r>
              <a:rPr lang="en" sz="1100">
                <a:highlight>
                  <a:srgbClr val="FFFFFF"/>
                </a:highlight>
              </a:rPr>
              <a:t> cache.</a:t>
            </a:r>
            <a:endParaRPr sz="1100">
              <a:highlight>
                <a:srgbClr val="FFFFFF"/>
              </a:highlight>
            </a:endParaRPr>
          </a:p>
          <a:p>
            <a:pPr marL="457200" lvl="0" indent="-298450" algn="l" rtl="0">
              <a:lnSpc>
                <a:spcPct val="115000"/>
              </a:lnSpc>
              <a:spcBef>
                <a:spcPts val="0"/>
              </a:spcBef>
              <a:spcAft>
                <a:spcPts val="0"/>
              </a:spcAft>
              <a:buSzPts val="1100"/>
              <a:buFont typeface="Roboto"/>
              <a:buChar char="●"/>
            </a:pPr>
            <a:r>
              <a:rPr lang="en" sz="1100">
                <a:highlight>
                  <a:srgbClr val="FFFFFF"/>
                </a:highlight>
              </a:rPr>
              <a:t>Then inside the </a:t>
            </a:r>
            <a:r>
              <a:rPr lang="en" sz="1100" b="1" i="1">
                <a:solidFill>
                  <a:srgbClr val="333333"/>
                </a:solidFill>
                <a:highlight>
                  <a:srgbClr val="FFFFFF"/>
                </a:highlight>
              </a:rPr>
              <a:t>fetch</a:t>
            </a:r>
            <a:r>
              <a:rPr lang="en" sz="1100">
                <a:highlight>
                  <a:srgbClr val="FFFFFF"/>
                </a:highlight>
              </a:rPr>
              <a:t> handler replace the:</a:t>
            </a:r>
            <a:endParaRPr sz="1100">
              <a:highlight>
                <a:srgbClr val="FFFFFF"/>
              </a:highlight>
            </a:endParaRPr>
          </a:p>
          <a:p>
            <a:pPr marL="0" lvl="0" indent="0" algn="l" rtl="0">
              <a:spcBef>
                <a:spcPts val="1800"/>
              </a:spcBef>
              <a:spcAft>
                <a:spcPts val="0"/>
              </a:spcAft>
              <a:buNone/>
            </a:pPr>
            <a:endParaRPr/>
          </a:p>
        </p:txBody>
      </p:sp>
      <p:sp>
        <p:nvSpPr>
          <p:cNvPr id="390" name="Google Shape;390;p62"/>
          <p:cNvSpPr txBox="1">
            <a:spLocks noGrp="1"/>
          </p:cNvSpPr>
          <p:nvPr>
            <p:ph type="body" idx="1"/>
          </p:nvPr>
        </p:nvSpPr>
        <p:spPr>
          <a:xfrm>
            <a:off x="311700" y="1524325"/>
            <a:ext cx="8520600" cy="2819100"/>
          </a:xfrm>
          <a:prstGeom prst="rect">
            <a:avLst/>
          </a:prstGeom>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4572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catch</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error</a:t>
            </a: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=&gt;</a:t>
            </a:r>
            <a:r>
              <a:rPr lang="en" sz="900" b="1">
                <a:solidFill>
                  <a:schemeClr val="dk1"/>
                </a:solidFill>
                <a:highlight>
                  <a:srgbClr val="FFFFFF"/>
                </a:highlight>
                <a:latin typeface="Courier New"/>
                <a:ea typeface="Courier New"/>
                <a:cs typeface="Courier New"/>
                <a:sym typeface="Courier New"/>
              </a:rPr>
              <a:t> </a:t>
            </a:r>
            <a:r>
              <a:rPr lang="en" sz="900" b="1">
                <a:solidFill>
                  <a:srgbClr val="267F99"/>
                </a:solidFill>
                <a:highlight>
                  <a:srgbClr val="FFFFFF"/>
                </a:highlight>
                <a:latin typeface="Courier New"/>
                <a:ea typeface="Courier New"/>
                <a:cs typeface="Courier New"/>
                <a:sym typeface="Courier New"/>
              </a:rPr>
              <a:t>console</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log</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'[Service Worker] Dynamic cache error.'</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error</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0" lvl="0" indent="0" algn="l" rtl="0">
              <a:lnSpc>
                <a:spcPct val="150000"/>
              </a:lnSpc>
              <a:spcBef>
                <a:spcPts val="0"/>
              </a:spcBef>
              <a:spcAft>
                <a:spcPts val="0"/>
              </a:spcAft>
              <a:buNone/>
            </a:pPr>
            <a:endParaRPr sz="900" b="1">
              <a:solidFill>
                <a:schemeClr val="dk1"/>
              </a:solidFill>
              <a:highlight>
                <a:srgbClr val="FFFFFF"/>
              </a:highlight>
              <a:latin typeface="Courier New"/>
              <a:ea typeface="Courier New"/>
              <a:cs typeface="Courier New"/>
              <a:sym typeface="Courier New"/>
            </a:endParaRPr>
          </a:p>
          <a:p>
            <a:pPr marL="914400" lvl="0" indent="0" algn="l" rtl="0">
              <a:spcBef>
                <a:spcPts val="0"/>
              </a:spcBef>
              <a:spcAft>
                <a:spcPts val="0"/>
              </a:spcAft>
              <a:buNone/>
            </a:pPr>
            <a:r>
              <a:rPr lang="en" sz="1050" b="1">
                <a:solidFill>
                  <a:schemeClr val="dk1"/>
                </a:solidFill>
                <a:latin typeface="Roboto"/>
                <a:ea typeface="Roboto"/>
                <a:cs typeface="Roboto"/>
                <a:sym typeface="Roboto"/>
              </a:rPr>
              <a:t>with:</a:t>
            </a:r>
            <a:endParaRPr sz="1050" b="1">
              <a:solidFill>
                <a:schemeClr val="dk1"/>
              </a:solidFill>
              <a:latin typeface="Roboto"/>
              <a:ea typeface="Roboto"/>
              <a:cs typeface="Roboto"/>
              <a:sym typeface="Roboto"/>
            </a:endParaRPr>
          </a:p>
          <a:p>
            <a:pPr marL="457200" lvl="0" indent="0" algn="l" rtl="0">
              <a:lnSpc>
                <a:spcPct val="150000"/>
              </a:lnSpc>
              <a:spcBef>
                <a:spcPts val="160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catch</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error</a:t>
            </a: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=&gt;</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4572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AF00DB"/>
                </a:solidFill>
                <a:highlight>
                  <a:srgbClr val="FFFFFF"/>
                </a:highlight>
                <a:latin typeface="Courier New"/>
                <a:ea typeface="Courier New"/>
                <a:cs typeface="Courier New"/>
                <a:sym typeface="Courier New"/>
              </a:rPr>
              <a:t>return</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caches</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open</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CACHE_STATIC_NAME</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4572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795E26"/>
                </a:solidFill>
                <a:highlight>
                  <a:srgbClr val="FFFFFF"/>
                </a:highlight>
                <a:latin typeface="Courier New"/>
                <a:ea typeface="Courier New"/>
                <a:cs typeface="Courier New"/>
                <a:sym typeface="Courier New"/>
              </a:rPr>
              <a:t>then</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cache</a:t>
            </a:r>
            <a:r>
              <a:rPr lang="en" sz="900" b="1">
                <a:solidFill>
                  <a:schemeClr val="dk1"/>
                </a:solidFill>
                <a:highlight>
                  <a:srgbClr val="FFFFFF"/>
                </a:highlight>
                <a:latin typeface="Courier New"/>
                <a:ea typeface="Courier New"/>
                <a:cs typeface="Courier New"/>
                <a:sym typeface="Courier New"/>
              </a:rPr>
              <a:t> </a:t>
            </a:r>
            <a:r>
              <a:rPr lang="en" sz="900" b="1">
                <a:solidFill>
                  <a:srgbClr val="0000FF"/>
                </a:solidFill>
                <a:highlight>
                  <a:srgbClr val="FFFFFF"/>
                </a:highlight>
                <a:latin typeface="Courier New"/>
                <a:ea typeface="Courier New"/>
                <a:cs typeface="Courier New"/>
                <a:sym typeface="Courier New"/>
              </a:rPr>
              <a:t>=&gt;</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4572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AF00DB"/>
                </a:solidFill>
                <a:highlight>
                  <a:srgbClr val="FFFFFF"/>
                </a:highlight>
                <a:latin typeface="Courier New"/>
                <a:ea typeface="Courier New"/>
                <a:cs typeface="Courier New"/>
                <a:sym typeface="Courier New"/>
              </a:rPr>
              <a:t>if</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event</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request</a:t>
            </a:r>
            <a:r>
              <a:rPr lang="en" sz="900" b="1">
                <a:solidFill>
                  <a:schemeClr val="dk1"/>
                </a:solidFill>
                <a:highlight>
                  <a:srgbClr val="FFFFFF"/>
                </a:highlight>
                <a:latin typeface="Courier New"/>
                <a:ea typeface="Courier New"/>
                <a:cs typeface="Courier New"/>
                <a:sym typeface="Courier New"/>
              </a:rPr>
              <a:t>.</a:t>
            </a:r>
            <a:r>
              <a:rPr lang="en" sz="900" b="1">
                <a:solidFill>
                  <a:srgbClr val="001080"/>
                </a:solidFill>
                <a:highlight>
                  <a:srgbClr val="FFFFFF"/>
                </a:highlight>
                <a:latin typeface="Courier New"/>
                <a:ea typeface="Courier New"/>
                <a:cs typeface="Courier New"/>
                <a:sym typeface="Courier New"/>
              </a:rPr>
              <a:t>headers</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get</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'accept'</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includes</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'text/html'</a:t>
            </a: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4572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r>
              <a:rPr lang="en" sz="900" b="1">
                <a:solidFill>
                  <a:srgbClr val="AF00DB"/>
                </a:solidFill>
                <a:highlight>
                  <a:srgbClr val="FFFFFF"/>
                </a:highlight>
                <a:latin typeface="Courier New"/>
                <a:ea typeface="Courier New"/>
                <a:cs typeface="Courier New"/>
                <a:sym typeface="Courier New"/>
              </a:rPr>
              <a:t>return</a:t>
            </a:r>
            <a:r>
              <a:rPr lang="en" sz="900" b="1">
                <a:solidFill>
                  <a:schemeClr val="dk1"/>
                </a:solidFill>
                <a:highlight>
                  <a:srgbClr val="FFFFFF"/>
                </a:highlight>
                <a:latin typeface="Courier New"/>
                <a:ea typeface="Courier New"/>
                <a:cs typeface="Courier New"/>
                <a:sym typeface="Courier New"/>
              </a:rPr>
              <a:t> </a:t>
            </a:r>
            <a:r>
              <a:rPr lang="en" sz="900" b="1">
                <a:solidFill>
                  <a:srgbClr val="001080"/>
                </a:solidFill>
                <a:highlight>
                  <a:srgbClr val="FFFFFF"/>
                </a:highlight>
                <a:latin typeface="Courier New"/>
                <a:ea typeface="Courier New"/>
                <a:cs typeface="Courier New"/>
                <a:sym typeface="Courier New"/>
              </a:rPr>
              <a:t>cache</a:t>
            </a:r>
            <a:r>
              <a:rPr lang="en" sz="900" b="1">
                <a:solidFill>
                  <a:schemeClr val="dk1"/>
                </a:solidFill>
                <a:highlight>
                  <a:srgbClr val="FFFFFF"/>
                </a:highlight>
                <a:latin typeface="Courier New"/>
                <a:ea typeface="Courier New"/>
                <a:cs typeface="Courier New"/>
                <a:sym typeface="Courier New"/>
              </a:rPr>
              <a:t>.</a:t>
            </a:r>
            <a:r>
              <a:rPr lang="en" sz="900" b="1">
                <a:solidFill>
                  <a:srgbClr val="795E26"/>
                </a:solidFill>
                <a:highlight>
                  <a:srgbClr val="FFFFFF"/>
                </a:highlight>
                <a:latin typeface="Courier New"/>
                <a:ea typeface="Courier New"/>
                <a:cs typeface="Courier New"/>
                <a:sym typeface="Courier New"/>
              </a:rPr>
              <a:t>match</a:t>
            </a:r>
            <a:r>
              <a:rPr lang="en" sz="900" b="1">
                <a:solidFill>
                  <a:schemeClr val="dk1"/>
                </a:solidFill>
                <a:highlight>
                  <a:srgbClr val="FFFFFF"/>
                </a:highlight>
                <a:latin typeface="Courier New"/>
                <a:ea typeface="Courier New"/>
                <a:cs typeface="Courier New"/>
                <a:sym typeface="Courier New"/>
              </a:rPr>
              <a:t>(</a:t>
            </a:r>
            <a:r>
              <a:rPr lang="en" sz="900" b="1">
                <a:solidFill>
                  <a:srgbClr val="A31515"/>
                </a:solidFill>
                <a:highlight>
                  <a:srgbClr val="FFFFFF"/>
                </a:highlight>
                <a:latin typeface="Courier New"/>
                <a:ea typeface="Courier New"/>
                <a:cs typeface="Courier New"/>
                <a:sym typeface="Courier New"/>
              </a:rPr>
              <a:t>'/fe-guild-2019-pwa/offline.html'</a:t>
            </a: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4572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457200" lvl="0" indent="0" algn="l" rtl="0">
              <a:lnSpc>
                <a:spcPct val="150000"/>
              </a:lnSpc>
              <a:spcBef>
                <a:spcPts val="0"/>
              </a:spcBef>
              <a:spcAft>
                <a:spcPts val="0"/>
              </a:spcAft>
              <a:buClr>
                <a:schemeClr val="dk1"/>
              </a:buClr>
              <a:buSzPts val="1100"/>
              <a:buFont typeface="Arial"/>
              <a:buNone/>
            </a:pPr>
            <a:r>
              <a:rPr lang="en" sz="900" b="1">
                <a:solidFill>
                  <a:schemeClr val="dk1"/>
                </a:solidFill>
                <a:highlight>
                  <a:srgbClr val="FFFFFF"/>
                </a:highlight>
                <a:latin typeface="Courier New"/>
                <a:ea typeface="Courier New"/>
                <a:cs typeface="Courier New"/>
                <a:sym typeface="Courier New"/>
              </a:rPr>
              <a:t>   });</a:t>
            </a:r>
            <a:endParaRPr sz="900" b="1">
              <a:solidFill>
                <a:schemeClr val="dk1"/>
              </a:solidFill>
              <a:highlight>
                <a:srgbClr val="FFFFFF"/>
              </a:highlight>
              <a:latin typeface="Courier New"/>
              <a:ea typeface="Courier New"/>
              <a:cs typeface="Courier New"/>
              <a:sym typeface="Courier New"/>
            </a:endParaRPr>
          </a:p>
          <a:p>
            <a:pPr marL="457200" lvl="0" indent="0" algn="l" rtl="0">
              <a:lnSpc>
                <a:spcPct val="150000"/>
              </a:lnSpc>
              <a:spcBef>
                <a:spcPts val="0"/>
              </a:spcBef>
              <a:spcAft>
                <a:spcPts val="0"/>
              </a:spcAft>
              <a:buNone/>
            </a:pPr>
            <a:r>
              <a:rPr lang="en" sz="900" b="1">
                <a:solidFill>
                  <a:schemeClr val="dk1"/>
                </a:solidFill>
                <a:highlight>
                  <a:srgbClr val="FFFFFF"/>
                </a:highlight>
                <a:latin typeface="Courier New"/>
                <a:ea typeface="Courier New"/>
                <a:cs typeface="Courier New"/>
                <a:sym typeface="Courier New"/>
              </a:rPr>
              <a:t>})</a:t>
            </a:r>
            <a:endParaRPr sz="900" b="1">
              <a:solidFill>
                <a:schemeClr val="dk1"/>
              </a:solidFill>
              <a:highlight>
                <a:srgbClr val="FFFFFF"/>
              </a:highlight>
              <a:latin typeface="Courier New"/>
              <a:ea typeface="Courier New"/>
              <a:cs typeface="Courier New"/>
              <a:sym typeface="Courier New"/>
            </a:endParaRPr>
          </a:p>
          <a:p>
            <a:pPr marL="457200" lvl="0" indent="0" algn="l" rtl="0">
              <a:lnSpc>
                <a:spcPct val="150000"/>
              </a:lnSpc>
              <a:spcBef>
                <a:spcPts val="0"/>
              </a:spcBef>
              <a:spcAft>
                <a:spcPts val="0"/>
              </a:spcAft>
              <a:buNone/>
            </a:pPr>
            <a:endParaRPr sz="900" b="1">
              <a:solidFill>
                <a:schemeClr val="dk1"/>
              </a:solidFill>
              <a:highlight>
                <a:srgbClr val="FFFFFF"/>
              </a:highlight>
              <a:latin typeface="Courier New"/>
              <a:ea typeface="Courier New"/>
              <a:cs typeface="Courier New"/>
              <a:sym typeface="Courier New"/>
            </a:endParaRPr>
          </a:p>
          <a:p>
            <a:pPr marL="457200" lvl="0" indent="-298450" algn="l" rtl="0">
              <a:spcBef>
                <a:spcPts val="1800"/>
              </a:spcBef>
              <a:spcAft>
                <a:spcPts val="0"/>
              </a:spcAft>
              <a:buClr>
                <a:schemeClr val="dk1"/>
              </a:buClr>
              <a:buSzPts val="1100"/>
              <a:buFont typeface="Roboto"/>
              <a:buChar char="●"/>
            </a:pPr>
            <a:r>
              <a:rPr lang="en" sz="1100">
                <a:solidFill>
                  <a:schemeClr val="dk1"/>
                </a:solidFill>
                <a:highlight>
                  <a:srgbClr val="FFFFFF"/>
                </a:highlight>
              </a:rPr>
              <a:t>Finally refresh the application, manually delete the </a:t>
            </a:r>
            <a:r>
              <a:rPr lang="en" sz="1100">
                <a:solidFill>
                  <a:srgbClr val="333333"/>
                </a:solidFill>
                <a:highlight>
                  <a:srgbClr val="FFFFFF"/>
                </a:highlight>
              </a:rPr>
              <a:t>help</a:t>
            </a:r>
            <a:r>
              <a:rPr lang="en" sz="1100">
                <a:solidFill>
                  <a:schemeClr val="dk1"/>
                </a:solidFill>
                <a:highlight>
                  <a:srgbClr val="FFFFFF"/>
                </a:highlight>
              </a:rPr>
              <a:t>-page entry in the dynamic cache if you have it.</a:t>
            </a:r>
            <a:endParaRPr sz="1100">
              <a:solidFill>
                <a:schemeClr val="dk1"/>
              </a:solidFill>
              <a:highlight>
                <a:srgbClr val="FFFFFF"/>
              </a:highlight>
            </a:endParaRPr>
          </a:p>
          <a:p>
            <a:pPr marL="457200" lvl="0" indent="-298450" algn="l" rtl="0">
              <a:spcBef>
                <a:spcPts val="0"/>
              </a:spcBef>
              <a:spcAft>
                <a:spcPts val="0"/>
              </a:spcAft>
              <a:buClr>
                <a:schemeClr val="dk1"/>
              </a:buClr>
              <a:buSzPts val="1100"/>
              <a:buFont typeface="Roboto"/>
              <a:buChar char="●"/>
            </a:pPr>
            <a:r>
              <a:rPr lang="en" sz="1100" b="1">
                <a:solidFill>
                  <a:schemeClr val="dk1"/>
                </a:solidFill>
                <a:highlight>
                  <a:srgbClr val="FFFFFF"/>
                </a:highlight>
              </a:rPr>
              <a:t>Go offline </a:t>
            </a:r>
            <a:r>
              <a:rPr lang="en" sz="1100">
                <a:solidFill>
                  <a:schemeClr val="dk1"/>
                </a:solidFill>
                <a:highlight>
                  <a:srgbClr val="FFFFFF"/>
                </a:highlight>
              </a:rPr>
              <a:t>and try to navigate to the help page. You should see the new </a:t>
            </a:r>
            <a:r>
              <a:rPr lang="en" sz="1100" b="1" i="1">
                <a:solidFill>
                  <a:srgbClr val="333333"/>
                </a:solidFill>
                <a:highlight>
                  <a:srgbClr val="FFFFFF"/>
                </a:highlight>
              </a:rPr>
              <a:t>offline</a:t>
            </a:r>
            <a:r>
              <a:rPr lang="en" sz="1100" b="1" i="1">
                <a:solidFill>
                  <a:schemeClr val="dk1"/>
                </a:solidFill>
                <a:highlight>
                  <a:srgbClr val="FFFFFF"/>
                </a:highlight>
              </a:rPr>
              <a:t> page</a:t>
            </a:r>
            <a:r>
              <a:rPr lang="en" sz="1100">
                <a:solidFill>
                  <a:schemeClr val="dk1"/>
                </a:solidFill>
                <a:highlight>
                  <a:srgbClr val="FFFFFF"/>
                </a:highlight>
              </a:rPr>
              <a:t> being displayed.</a:t>
            </a:r>
            <a:endParaRPr sz="1100">
              <a:solidFill>
                <a:schemeClr val="dk1"/>
              </a:solidFill>
              <a:highlight>
                <a:srgbClr val="FFFFFF"/>
              </a:highlight>
            </a:endParaRPr>
          </a:p>
          <a:p>
            <a:pPr marL="457200" lvl="0" indent="0" algn="l" rtl="0">
              <a:lnSpc>
                <a:spcPct val="150000"/>
              </a:lnSpc>
              <a:spcBef>
                <a:spcPts val="1800"/>
              </a:spcBef>
              <a:spcAft>
                <a:spcPts val="0"/>
              </a:spcAft>
              <a:buClr>
                <a:schemeClr val="dk1"/>
              </a:buClr>
              <a:buSzPts val="1100"/>
              <a:buFont typeface="Arial"/>
              <a:buNone/>
            </a:pPr>
            <a:endParaRPr sz="900" b="1">
              <a:solidFill>
                <a:schemeClr val="dk1"/>
              </a:solidFill>
              <a:highlight>
                <a:srgbClr val="FFFFFF"/>
              </a:highlight>
              <a:latin typeface="Courier New"/>
              <a:ea typeface="Courier New"/>
              <a:cs typeface="Courier New"/>
              <a:sym typeface="Courier New"/>
            </a:endParaRPr>
          </a:p>
          <a:p>
            <a:pPr marL="0" lvl="0" indent="0" algn="l" rtl="0">
              <a:spcBef>
                <a:spcPts val="0"/>
              </a:spcBef>
              <a:spcAft>
                <a:spcPts val="1600"/>
              </a:spcAft>
              <a:buNone/>
            </a:pPr>
            <a:endParaRPr sz="1050">
              <a:solidFill>
                <a:schemeClr val="dk1"/>
              </a:solidFill>
              <a:latin typeface="Roboto"/>
              <a:ea typeface="Roboto"/>
              <a:cs typeface="Roboto"/>
              <a:sym typeface="Roboto"/>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6" name="Google Shape;396;p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97" name="Google Shape;397;p63"/>
          <p:cNvPicPr preferRelativeResize="0"/>
          <p:nvPr/>
        </p:nvPicPr>
        <p:blipFill>
          <a:blip r:embed="rId3">
            <a:alphaModFix/>
          </a:blip>
          <a:stretch>
            <a:fillRect/>
          </a:stretch>
        </p:blipFill>
        <p:spPr>
          <a:xfrm>
            <a:off x="838200" y="1238250"/>
            <a:ext cx="7467600" cy="266700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6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403" name="Google Shape;403;p6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404" name="Google Shape;404;p64"/>
          <p:cNvPicPr preferRelativeResize="0"/>
          <p:nvPr/>
        </p:nvPicPr>
        <p:blipFill>
          <a:blip r:embed="rId3">
            <a:alphaModFix/>
          </a:blip>
          <a:stretch>
            <a:fillRect/>
          </a:stretch>
        </p:blipFill>
        <p:spPr>
          <a:xfrm>
            <a:off x="263975" y="2935013"/>
            <a:ext cx="8839202" cy="590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91" name="Google Shape;91;p18"/>
          <p:cNvPicPr preferRelativeResize="0"/>
          <p:nvPr/>
        </p:nvPicPr>
        <p:blipFill>
          <a:blip r:embed="rId3">
            <a:alphaModFix/>
          </a:blip>
          <a:stretch>
            <a:fillRect/>
          </a:stretch>
        </p:blipFill>
        <p:spPr>
          <a:xfrm>
            <a:off x="1843123" y="0"/>
            <a:ext cx="5457752" cy="51434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98" name="Google Shape;98;p19"/>
          <p:cNvPicPr preferRelativeResize="0"/>
          <p:nvPr/>
        </p:nvPicPr>
        <p:blipFill>
          <a:blip r:embed="rId3">
            <a:alphaModFix/>
          </a:blip>
          <a:stretch>
            <a:fillRect/>
          </a:stretch>
        </p:blipFill>
        <p:spPr>
          <a:xfrm>
            <a:off x="2021479" y="0"/>
            <a:ext cx="5101043" cy="514350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 name="Google Shape;104;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05" name="Google Shape;105;p20"/>
          <p:cNvPicPr preferRelativeResize="0"/>
          <p:nvPr/>
        </p:nvPicPr>
        <p:blipFill>
          <a:blip r:embed="rId3">
            <a:alphaModFix/>
          </a:blip>
          <a:stretch>
            <a:fillRect/>
          </a:stretch>
        </p:blipFill>
        <p:spPr>
          <a:xfrm>
            <a:off x="2021479" y="0"/>
            <a:ext cx="5101043" cy="514350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1" name="Google Shape;111;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12" name="Google Shape;112;p21"/>
          <p:cNvPicPr preferRelativeResize="0"/>
          <p:nvPr/>
        </p:nvPicPr>
        <p:blipFill>
          <a:blip r:embed="rId3">
            <a:alphaModFix/>
          </a:blip>
          <a:stretch>
            <a:fillRect/>
          </a:stretch>
        </p:blipFill>
        <p:spPr>
          <a:xfrm>
            <a:off x="1960917" y="0"/>
            <a:ext cx="5222164" cy="5143499"/>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2153</Words>
  <Application>Microsoft Macintosh PowerPoint</Application>
  <PresentationFormat>On-screen Show (16:9)</PresentationFormat>
  <Paragraphs>265</Paragraphs>
  <Slides>52</Slides>
  <Notes>52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52</vt:i4>
      </vt:variant>
    </vt:vector>
  </HeadingPairs>
  <TitlesOfParts>
    <vt:vector size="56" baseType="lpstr">
      <vt:lpstr>Arial</vt:lpstr>
      <vt:lpstr>Courier New</vt:lpstr>
      <vt:lpstr>Roboto</vt:lpstr>
      <vt:lpstr>Simple Light</vt:lpstr>
      <vt:lpstr>PowerPoint Presentation</vt:lpstr>
      <vt:lpstr>PowerPoint Presentation</vt:lpstr>
      <vt:lpstr>PowerPoint Presentation</vt:lpstr>
      <vt:lpstr>PowerPoint Presentation</vt:lpstr>
      <vt:lpstr>3. Create the Manifest </vt:lpstr>
      <vt:lpstr>PowerPoint Presentation</vt:lpstr>
      <vt:lpstr>PowerPoint Presentation</vt:lpstr>
      <vt:lpstr>PowerPoint Presentation</vt:lpstr>
      <vt:lpstr>PowerPoint Presentation</vt:lpstr>
      <vt:lpstr>Exercise</vt:lpstr>
      <vt:lpstr>PowerPoint Presentation</vt:lpstr>
      <vt:lpstr>PowerPoint Presentation</vt:lpstr>
      <vt:lpstr>Add this in app.js</vt:lpstr>
      <vt:lpstr>PowerPoint Presentation</vt:lpstr>
      <vt:lpstr>Solution</vt:lpstr>
      <vt:lpstr>PowerPoint Presentation</vt:lpstr>
      <vt:lpstr>PowerPoint Presentation</vt:lpstr>
      <vt:lpstr>PowerPoint Presentation</vt:lpstr>
      <vt:lpstr>Service Worker Lifecycle </vt:lpstr>
      <vt:lpstr>Register a Service Worker in sw.js</vt:lpstr>
      <vt:lpstr>PowerPoint Presentation</vt:lpstr>
      <vt:lpstr>PowerPoint Presentation</vt:lpstr>
      <vt:lpstr>PowerPoint Presentation</vt:lpstr>
      <vt:lpstr>PowerPoint Presentation</vt:lpstr>
      <vt:lpstr>PowerPoint Presentation</vt:lpstr>
      <vt:lpstr>Add this in sw.js</vt:lpstr>
      <vt:lpstr>PowerPoint Presentation</vt:lpstr>
      <vt:lpstr>PowerPoint Presentation</vt:lpstr>
      <vt:lpstr>Add this in sw.js</vt:lpstr>
      <vt:lpstr>PowerPoint Presentation</vt:lpstr>
      <vt:lpstr>PowerPoint Presentation</vt:lpstr>
      <vt:lpstr>PowerPoint Presentation</vt:lpstr>
      <vt:lpstr>Optional</vt:lpstr>
      <vt:lpstr>Exercise</vt:lpstr>
      <vt:lpstr>PowerPoint Presentation</vt:lpstr>
      <vt:lpstr>PowerPoint Presentation</vt:lpstr>
      <vt:lpstr>Add this in sw.js</vt:lpstr>
      <vt:lpstr>PowerPoint Presentation</vt:lpstr>
      <vt:lpstr>PowerPoint Presentation</vt:lpstr>
      <vt:lpstr>PowerPoint Presentation</vt:lpstr>
      <vt:lpstr>Add this in sw.js </vt:lpstr>
      <vt:lpstr>PowerPoint Presentation</vt:lpstr>
      <vt:lpstr>PowerPoint Presentation</vt:lpstr>
      <vt:lpstr>Set your PWA offline</vt:lpstr>
      <vt:lpstr>PowerPoint Presentation</vt:lpstr>
      <vt:lpstr>PowerPoint Presentation</vt:lpstr>
      <vt:lpstr>PowerPoint Presentation</vt:lpstr>
      <vt:lpstr>Add this in sw.js</vt:lpstr>
      <vt:lpstr>Custom offline page</vt:lpstr>
      <vt:lpstr>Add the offline.html to the list of files to be precached. Increase the version of the static cache. Then inside the fetch handler replace the: </vt:lpstr>
      <vt:lpstr>PowerPoint Presentation</vt:lpstr>
      <vt:lpstr>Solution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Eijgermans, Peter</cp:lastModifiedBy>
  <cp:revision>1</cp:revision>
  <dcterms:modified xsi:type="dcterms:W3CDTF">2020-03-05T18:38:33Z</dcterms:modified>
</cp:coreProperties>
</file>